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FDA4C36-53CB-4B74-BA41-7D5BE5A16786}" type="datetimeFigureOut">
              <a:rPr lang="en-US" smtClean="0"/>
              <a:t>6/7/2022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19AA293-533F-4B91-B30F-2227394885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DA4C36-53CB-4B74-BA41-7D5BE5A16786}"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AA293-533F-4B91-B30F-2227394885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DA4C36-53CB-4B74-BA41-7D5BE5A16786}"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AA293-533F-4B91-B30F-2227394885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DA4C36-53CB-4B74-BA41-7D5BE5A16786}"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AA293-533F-4B91-B30F-2227394885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DA4C36-53CB-4B74-BA41-7D5BE5A16786}"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AA293-533F-4B91-B30F-2227394885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DA4C36-53CB-4B74-BA41-7D5BE5A16786}"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AA293-533F-4B91-B30F-2227394885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DA4C36-53CB-4B74-BA41-7D5BE5A16786}" type="datetimeFigureOut">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AA293-533F-4B91-B30F-2227394885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DA4C36-53CB-4B74-BA41-7D5BE5A16786}" type="datetimeFigureOut">
              <a:rPr lang="en-US" smtClean="0"/>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AA293-533F-4B91-B30F-2227394885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A4C36-53CB-4B74-BA41-7D5BE5A16786}" type="datetimeFigureOut">
              <a:rPr lang="en-US" smtClean="0"/>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AA293-533F-4B91-B30F-2227394885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DA4C36-53CB-4B74-BA41-7D5BE5A16786}"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AA293-533F-4B91-B30F-2227394885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DA4C36-53CB-4B74-BA41-7D5BE5A16786}"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19AA293-533F-4B91-B30F-2227394885D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DA4C36-53CB-4B74-BA41-7D5BE5A16786}" type="datetimeFigureOut">
              <a:rPr lang="en-US" smtClean="0"/>
              <a:t>6/7/2022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AA293-533F-4B91-B30F-2227394885D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hyperlink" Target="http://gait.aidi.udel.edu/educate/clcsimge/renost6.jpg" TargetMode="External"/><Relationship Id="rId1" Type="http://schemas.openxmlformats.org/officeDocument/2006/relationships/slideLayout" Target="../slideLayouts/slideLayout2.xml"/><Relationship Id="rId6" Type="http://schemas.openxmlformats.org/officeDocument/2006/relationships/hyperlink" Target="http://radiopaedia.org/articles/renal-osteodystrophy/images/7019" TargetMode="External"/><Relationship Id="rId5" Type="http://schemas.openxmlformats.org/officeDocument/2006/relationships/image" Target="../media/image9.jpeg"/><Relationship Id="rId4" Type="http://schemas.openxmlformats.org/officeDocument/2006/relationships/hyperlink" Target="http://radiopaedia.org/articles/renal-osteodystrophy/images/531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adiopaedia.org/articles/renal-osteodystrophy/images/5318"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gait.aidi.udel.edu/educate/clcsimge/renost3.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239713" y="381000"/>
            <a:ext cx="8653462" cy="954088"/>
          </a:xfrm>
          <a:prstGeom prst="rect">
            <a:avLst/>
          </a:prstGeom>
          <a:noFill/>
          <a:ln w="9525">
            <a:noFill/>
            <a:miter lim="800000"/>
            <a:headEnd/>
            <a:tailEnd/>
          </a:ln>
        </p:spPr>
        <p:txBody>
          <a:bodyPr>
            <a:spAutoFit/>
          </a:bodyPr>
          <a:lstStyle/>
          <a:p>
            <a:pPr algn="ctr"/>
            <a:r>
              <a:rPr lang="en-US" sz="2800" b="1">
                <a:latin typeface="Book Antiqua" pitchFamily="18" charset="0"/>
              </a:rPr>
              <a:t>RUNGTA COLLEGE OF DENTAL SCIENCES &amp; RESEARCH </a:t>
            </a:r>
          </a:p>
        </p:txBody>
      </p:sp>
      <p:sp>
        <p:nvSpPr>
          <p:cNvPr id="4099" name="TextBox 3"/>
          <p:cNvSpPr txBox="1">
            <a:spLocks noChangeArrowheads="1"/>
          </p:cNvSpPr>
          <p:nvPr/>
        </p:nvSpPr>
        <p:spPr bwMode="auto">
          <a:xfrm>
            <a:off x="609600" y="2895600"/>
            <a:ext cx="8001000" cy="1938992"/>
          </a:xfrm>
          <a:prstGeom prst="rect">
            <a:avLst/>
          </a:prstGeom>
          <a:noFill/>
          <a:ln w="9525">
            <a:noFill/>
            <a:miter lim="800000"/>
            <a:headEnd/>
            <a:tailEnd/>
          </a:ln>
        </p:spPr>
        <p:txBody>
          <a:bodyPr wrap="square">
            <a:spAutoFit/>
          </a:bodyPr>
          <a:lstStyle/>
          <a:p>
            <a:pPr algn="ctr"/>
            <a:r>
              <a:rPr lang="en-US" sz="4000" b="1" u="sng" dirty="0" err="1" smtClean="0">
                <a:solidFill>
                  <a:schemeClr val="accent3">
                    <a:lumMod val="75000"/>
                  </a:schemeClr>
                </a:solidFill>
              </a:rPr>
              <a:t>Fibrosseous</a:t>
            </a:r>
            <a:r>
              <a:rPr lang="en-US" sz="4000" b="1" u="sng" dirty="0" smtClean="0">
                <a:solidFill>
                  <a:schemeClr val="accent3">
                    <a:lumMod val="75000"/>
                  </a:schemeClr>
                </a:solidFill>
              </a:rPr>
              <a:t> lesions of jaws &amp;</a:t>
            </a:r>
          </a:p>
          <a:p>
            <a:pPr algn="ctr"/>
            <a:r>
              <a:rPr lang="en-US" sz="4000" b="1" u="sng" dirty="0" err="1" smtClean="0">
                <a:solidFill>
                  <a:schemeClr val="accent3">
                    <a:lumMod val="75000"/>
                  </a:schemeClr>
                </a:solidFill>
              </a:rPr>
              <a:t>Osteodystrophies</a:t>
            </a:r>
            <a:r>
              <a:rPr lang="en-US" sz="4000" b="1" u="sng" dirty="0" smtClean="0">
                <a:solidFill>
                  <a:schemeClr val="accent3">
                    <a:lumMod val="75000"/>
                  </a:schemeClr>
                </a:solidFill>
              </a:rPr>
              <a:t> </a:t>
            </a:r>
          </a:p>
          <a:p>
            <a:pPr algn="ctr"/>
            <a:endParaRPr lang="en-US" sz="4000" b="1" u="sng" dirty="0">
              <a:latin typeface="Book Antiqua" pitchFamily="18" charset="0"/>
            </a:endParaRPr>
          </a:p>
        </p:txBody>
      </p:sp>
      <p:sp>
        <p:nvSpPr>
          <p:cNvPr id="4100" name="TextBox 5"/>
          <p:cNvSpPr txBox="1">
            <a:spLocks noChangeArrowheads="1"/>
          </p:cNvSpPr>
          <p:nvPr/>
        </p:nvSpPr>
        <p:spPr bwMode="auto">
          <a:xfrm>
            <a:off x="141288" y="5675313"/>
            <a:ext cx="8828087" cy="522287"/>
          </a:xfrm>
          <a:prstGeom prst="rect">
            <a:avLst/>
          </a:prstGeom>
          <a:noFill/>
          <a:ln w="9525">
            <a:noFill/>
            <a:miter lim="800000"/>
            <a:headEnd/>
            <a:tailEnd/>
          </a:ln>
        </p:spPr>
        <p:txBody>
          <a:bodyPr>
            <a:spAutoFit/>
          </a:bodyPr>
          <a:lstStyle/>
          <a:p>
            <a:pPr algn="ctr"/>
            <a:r>
              <a:rPr lang="en-US" sz="2800" b="1">
                <a:latin typeface="Book Antiqua" pitchFamily="18" charset="0"/>
              </a:rPr>
              <a:t>ORAL MEDICINE, DIAGNOSIS &amp; RADIOLOGY  </a:t>
            </a:r>
          </a:p>
        </p:txBody>
      </p:sp>
      <p:sp>
        <p:nvSpPr>
          <p:cNvPr id="4101" name="TextBox 4"/>
          <p:cNvSpPr txBox="1">
            <a:spLocks noChangeArrowheads="1"/>
          </p:cNvSpPr>
          <p:nvPr/>
        </p:nvSpPr>
        <p:spPr bwMode="auto">
          <a:xfrm>
            <a:off x="3744913" y="4800600"/>
            <a:ext cx="4899025" cy="861774"/>
          </a:xfrm>
          <a:prstGeom prst="rect">
            <a:avLst/>
          </a:prstGeom>
          <a:noFill/>
          <a:ln w="9525">
            <a:noFill/>
            <a:miter lim="800000"/>
            <a:headEnd/>
            <a:tailEnd/>
          </a:ln>
        </p:spPr>
        <p:txBody>
          <a:bodyPr wrap="square">
            <a:spAutoFit/>
          </a:bodyPr>
          <a:lstStyle/>
          <a:p>
            <a:pPr algn="r"/>
            <a:r>
              <a:rPr lang="en-US" sz="3200" b="1" dirty="0">
                <a:latin typeface="Book Antiqua" pitchFamily="18" charset="0"/>
              </a:rPr>
              <a:t>Dr. Fatima </a:t>
            </a:r>
            <a:r>
              <a:rPr lang="en-US" sz="3200" b="1" dirty="0" smtClean="0">
                <a:latin typeface="Book Antiqua" pitchFamily="18" charset="0"/>
              </a:rPr>
              <a:t>Khan </a:t>
            </a:r>
            <a:r>
              <a:rPr lang="en-US" b="1" dirty="0" smtClean="0">
                <a:latin typeface="Book Antiqua" pitchFamily="18" charset="0"/>
              </a:rPr>
              <a:t> </a:t>
            </a:r>
            <a:endParaRPr lang="en-US" b="1" dirty="0">
              <a:latin typeface="Book Antiqua" pitchFamily="18" charset="0"/>
            </a:endParaRPr>
          </a:p>
          <a:p>
            <a:pPr algn="r"/>
            <a:r>
              <a:rPr lang="en-US" b="1" dirty="0">
                <a:latin typeface="Book Antiqua" pitchFamily="18" charset="0"/>
              </a:rPr>
              <a:t> </a:t>
            </a:r>
          </a:p>
        </p:txBody>
      </p:sp>
      <p:pic>
        <p:nvPicPr>
          <p:cNvPr id="4102" name="Picture 6"/>
          <p:cNvPicPr>
            <a:picLocks noChangeAspect="1"/>
          </p:cNvPicPr>
          <p:nvPr/>
        </p:nvPicPr>
        <p:blipFill>
          <a:blip r:embed="rId2"/>
          <a:srcRect l="15781" r="15781"/>
          <a:stretch>
            <a:fillRect/>
          </a:stretch>
        </p:blipFill>
        <p:spPr bwMode="auto">
          <a:xfrm>
            <a:off x="3962400" y="1371600"/>
            <a:ext cx="1208088" cy="159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Radiographic Features</a:t>
            </a:r>
            <a:endParaRPr lang="en-US" dirty="0"/>
          </a:p>
        </p:txBody>
      </p:sp>
      <p:sp>
        <p:nvSpPr>
          <p:cNvPr id="3" name="Content Placeholder 2"/>
          <p:cNvSpPr>
            <a:spLocks noGrp="1"/>
          </p:cNvSpPr>
          <p:nvPr>
            <p:ph idx="1"/>
          </p:nvPr>
        </p:nvSpPr>
        <p:spPr/>
        <p:txBody>
          <a:bodyPr/>
          <a:lstStyle/>
          <a:p>
            <a:r>
              <a:rPr lang="en-US" dirty="0" smtClean="0"/>
              <a:t>OF grows in a centrifugal fashion, producing a ball like circular lesion. The lesion enlarges equally in all directions, producing expansion of the </a:t>
            </a:r>
            <a:r>
              <a:rPr lang="en-US" dirty="0" err="1" smtClean="0"/>
              <a:t>buccal</a:t>
            </a:r>
            <a:r>
              <a:rPr lang="en-US" dirty="0" smtClean="0"/>
              <a:t> or lingual cortical plates and inferior cortex of the mandible  the expanded inferior cortex is exactly parallel to the margins of the tumor mass above.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E:\imp\My Documents\Downloads\of.jpg"/>
          <p:cNvPicPr>
            <a:picLocks noGrp="1" noChangeAspect="1" noChangeArrowheads="1"/>
          </p:cNvPicPr>
          <p:nvPr>
            <p:ph idx="1"/>
          </p:nvPr>
        </p:nvPicPr>
        <p:blipFill>
          <a:blip r:embed="rId2"/>
          <a:stretch>
            <a:fillRect/>
          </a:stretch>
        </p:blipFill>
        <p:spPr bwMode="auto">
          <a:xfrm>
            <a:off x="800100" y="2045049"/>
            <a:ext cx="7543800" cy="416966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err="1" smtClean="0"/>
              <a:t>Cherubism</a:t>
            </a:r>
            <a:r>
              <a:rPr lang="en-US" dirty="0" smtClean="0"/>
              <a:t> </a:t>
            </a:r>
            <a:endParaRPr lang="en-US" dirty="0"/>
          </a:p>
        </p:txBody>
      </p:sp>
      <p:sp>
        <p:nvSpPr>
          <p:cNvPr id="3" name="Content Placeholder 2"/>
          <p:cNvSpPr>
            <a:spLocks noGrp="1"/>
          </p:cNvSpPr>
          <p:nvPr>
            <p:ph idx="1"/>
          </p:nvPr>
        </p:nvSpPr>
        <p:spPr>
          <a:xfrm>
            <a:off x="457200" y="1752600"/>
            <a:ext cx="8229600" cy="4572000"/>
          </a:xfrm>
        </p:spPr>
        <p:txBody>
          <a:bodyPr/>
          <a:lstStyle/>
          <a:p>
            <a:r>
              <a:rPr lang="en-US" dirty="0" err="1" smtClean="0"/>
              <a:t>Cherubism</a:t>
            </a:r>
            <a:r>
              <a:rPr lang="en-US" dirty="0" smtClean="0"/>
              <a:t> is an uncommon </a:t>
            </a:r>
            <a:r>
              <a:rPr lang="en-US" dirty="0" err="1" smtClean="0"/>
              <a:t>ﬁbro</a:t>
            </a:r>
            <a:r>
              <a:rPr lang="en-US" dirty="0" smtClean="0"/>
              <a:t>-osseous disorder of the jaws that presents with </a:t>
            </a:r>
            <a:r>
              <a:rPr lang="en-US" dirty="0" err="1" smtClean="0"/>
              <a:t>varyingdegrees</a:t>
            </a:r>
            <a:r>
              <a:rPr lang="en-US" dirty="0" smtClean="0"/>
              <a:t> of involvement and a tendency toward spontaneous remission. </a:t>
            </a:r>
          </a:p>
          <a:p>
            <a:r>
              <a:rPr lang="en-US" dirty="0" smtClean="0"/>
              <a:t>Lesions are characterized by replacement of bone with </a:t>
            </a:r>
            <a:r>
              <a:rPr lang="en-US" dirty="0" err="1" smtClean="0"/>
              <a:t>ﬁbrovascular</a:t>
            </a:r>
            <a:r>
              <a:rPr lang="en-US" dirty="0" smtClean="0"/>
              <a:t> tissue containing abundant multinucleated giant cells.</a:t>
            </a:r>
            <a:endParaRPr lang="en-US" dirty="0"/>
          </a:p>
        </p:txBody>
      </p:sp>
      <p:pic>
        <p:nvPicPr>
          <p:cNvPr id="1026" name="Picture 2" descr="http://t0.gstatic.com/images?q=tbn:ANd9GcSSXRN_c5iWbVHunCyjiRA3qNhTSqyyIzZ_zpcL3ja_XOiIBpTJ"/>
          <p:cNvPicPr>
            <a:picLocks noChangeAspect="1" noChangeArrowheads="1"/>
          </p:cNvPicPr>
          <p:nvPr/>
        </p:nvPicPr>
        <p:blipFill>
          <a:blip r:embed="rId2"/>
          <a:srcRect/>
          <a:stretch>
            <a:fillRect/>
          </a:stretch>
        </p:blipFill>
        <p:spPr bwMode="auto">
          <a:xfrm>
            <a:off x="5301264" y="4724400"/>
            <a:ext cx="1232886" cy="1876426"/>
          </a:xfrm>
          <a:prstGeom prst="rect">
            <a:avLst/>
          </a:prstGeom>
          <a:noFill/>
        </p:spPr>
      </p:pic>
      <p:pic>
        <p:nvPicPr>
          <p:cNvPr id="1028" name="Picture 4" descr="http://t1.gstatic.com/images?q=tbn:ANd9GcTlroCvgatmXwANOOZZwEapXiIHIFgKmPdvWwwGMnVtTDsKzBc2RA"/>
          <p:cNvPicPr>
            <a:picLocks noChangeAspect="1" noChangeArrowheads="1"/>
          </p:cNvPicPr>
          <p:nvPr/>
        </p:nvPicPr>
        <p:blipFill>
          <a:blip r:embed="rId3"/>
          <a:srcRect/>
          <a:stretch>
            <a:fillRect/>
          </a:stretch>
        </p:blipFill>
        <p:spPr bwMode="auto">
          <a:xfrm>
            <a:off x="1066800" y="4724400"/>
            <a:ext cx="3521036" cy="18573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Clinical n radiographic features</a:t>
            </a:r>
            <a:endParaRPr lang="en-US" dirty="0"/>
          </a:p>
        </p:txBody>
      </p:sp>
      <p:sp>
        <p:nvSpPr>
          <p:cNvPr id="3" name="Content Placeholder 2"/>
          <p:cNvSpPr>
            <a:spLocks noGrp="1"/>
          </p:cNvSpPr>
          <p:nvPr>
            <p:ph idx="1"/>
          </p:nvPr>
        </p:nvSpPr>
        <p:spPr>
          <a:xfrm>
            <a:off x="457200" y="1828800"/>
            <a:ext cx="8229600" cy="4495800"/>
          </a:xfrm>
        </p:spPr>
        <p:txBody>
          <a:bodyPr>
            <a:normAutofit fontScale="92500" lnSpcReduction="10000"/>
          </a:bodyPr>
          <a:lstStyle/>
          <a:p>
            <a:r>
              <a:rPr lang="en-US" dirty="0" smtClean="0"/>
              <a:t>Childrens,2-6yrs</a:t>
            </a:r>
          </a:p>
          <a:p>
            <a:r>
              <a:rPr lang="en-US" dirty="0" smtClean="0"/>
              <a:t>Frequency is rare</a:t>
            </a:r>
          </a:p>
          <a:p>
            <a:r>
              <a:rPr lang="en-US" dirty="0" smtClean="0"/>
              <a:t>Site-angle/post mandible/bilateral</a:t>
            </a:r>
          </a:p>
          <a:p>
            <a:r>
              <a:rPr lang="en-US" dirty="0" smtClean="0"/>
              <a:t>Size is variable one to several centimeters in diameter  and may fill the whole jaw.</a:t>
            </a:r>
          </a:p>
          <a:p>
            <a:r>
              <a:rPr lang="en-US" dirty="0" smtClean="0"/>
              <a:t>Shape-</a:t>
            </a:r>
            <a:r>
              <a:rPr lang="en-US" dirty="0" err="1" smtClean="0"/>
              <a:t>multilocular</a:t>
            </a:r>
            <a:r>
              <a:rPr lang="en-US" dirty="0" smtClean="0"/>
              <a:t>/symmetrical</a:t>
            </a:r>
          </a:p>
          <a:p>
            <a:r>
              <a:rPr lang="en-US" dirty="0" smtClean="0"/>
              <a:t>Radiolucent with internal </a:t>
            </a:r>
            <a:r>
              <a:rPr lang="en-US" dirty="0" err="1" smtClean="0"/>
              <a:t>radiopaque</a:t>
            </a:r>
            <a:r>
              <a:rPr lang="en-US" dirty="0" smtClean="0"/>
              <a:t> septa producing a </a:t>
            </a:r>
            <a:r>
              <a:rPr lang="en-US" dirty="0" err="1" smtClean="0"/>
              <a:t>multilocular</a:t>
            </a:r>
            <a:r>
              <a:rPr lang="en-US" dirty="0" smtClean="0"/>
              <a:t> app.</a:t>
            </a:r>
          </a:p>
          <a:p>
            <a:r>
              <a:rPr lang="en-US" dirty="0" smtClean="0"/>
              <a:t>Effects-adjacent teeth displaced, </a:t>
            </a:r>
            <a:r>
              <a:rPr lang="en-US" dirty="0" err="1" smtClean="0"/>
              <a:t>occ</a:t>
            </a:r>
            <a:r>
              <a:rPr lang="en-US" dirty="0" smtClean="0"/>
              <a:t> </a:t>
            </a:r>
            <a:r>
              <a:rPr lang="en-US" dirty="0" err="1" smtClean="0"/>
              <a:t>resorbed</a:t>
            </a:r>
            <a:r>
              <a:rPr lang="en-US" dirty="0" smtClean="0"/>
              <a:t>, deciduous teeth exfoliate early.</a:t>
            </a:r>
          </a:p>
          <a:p>
            <a:r>
              <a:rPr lang="en-US" dirty="0" smtClean="0"/>
              <a:t>Extensive </a:t>
            </a:r>
            <a:r>
              <a:rPr lang="en-US" dirty="0" err="1" smtClean="0"/>
              <a:t>buccal</a:t>
            </a:r>
            <a:r>
              <a:rPr lang="en-US" dirty="0" smtClean="0"/>
              <a:t> and lingual expansion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000" b="1" dirty="0" err="1" smtClean="0"/>
              <a:t>Osteodystrophies</a:t>
            </a:r>
            <a:endParaRPr lang="en-US" sz="4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57200" y="152400"/>
            <a:ext cx="8229600" cy="1143000"/>
          </a:xfrm>
        </p:spPr>
        <p:txBody>
          <a:bodyPr/>
          <a:lstStyle/>
          <a:p>
            <a:pPr eaLnBrk="1" hangingPunct="1"/>
            <a:r>
              <a:rPr lang="en-US" sz="3600" smtClean="0">
                <a:solidFill>
                  <a:srgbClr val="00B0F0"/>
                </a:solidFill>
                <a:latin typeface="Papyrus" pitchFamily="66" charset="0"/>
              </a:rPr>
              <a:t>Definitions:</a:t>
            </a:r>
          </a:p>
        </p:txBody>
      </p:sp>
      <p:sp>
        <p:nvSpPr>
          <p:cNvPr id="2" name="Content Placeholder 1"/>
          <p:cNvSpPr>
            <a:spLocks noGrp="1"/>
          </p:cNvSpPr>
          <p:nvPr>
            <p:ph idx="1"/>
          </p:nvPr>
        </p:nvSpPr>
        <p:spPr>
          <a:xfrm>
            <a:off x="457200" y="1295400"/>
            <a:ext cx="8229600" cy="5334000"/>
          </a:xfrm>
        </p:spPr>
        <p:txBody>
          <a:bodyPr>
            <a:normAutofit fontScale="77500" lnSpcReduction="20000"/>
          </a:bodyPr>
          <a:lstStyle/>
          <a:p>
            <a:pPr marL="274320" indent="-274320" algn="just" eaLnBrk="1" fontAlgn="auto" hangingPunct="1">
              <a:spcAft>
                <a:spcPts val="0"/>
              </a:spcAft>
              <a:buClr>
                <a:schemeClr val="accent3"/>
              </a:buClr>
              <a:buFont typeface="Wingdings 2"/>
              <a:buNone/>
              <a:defRPr/>
            </a:pPr>
            <a:r>
              <a:rPr lang="en-US" sz="3600" b="1" dirty="0" smtClean="0">
                <a:solidFill>
                  <a:schemeClr val="bg2">
                    <a:lumMod val="40000"/>
                    <a:lumOff val="60000"/>
                  </a:schemeClr>
                </a:solidFill>
                <a:latin typeface="Papyrus" pitchFamily="66" charset="0"/>
              </a:rPr>
              <a:t>Osteodystrophy:</a:t>
            </a:r>
            <a:r>
              <a:rPr lang="en-US" sz="3600" dirty="0" smtClean="0">
                <a:latin typeface="Papyrus" pitchFamily="66" charset="0"/>
              </a:rPr>
              <a:t> </a:t>
            </a:r>
            <a:r>
              <a:rPr lang="en-US" sz="3600" dirty="0" smtClean="0">
                <a:latin typeface="Times New Roman" pitchFamily="18" charset="0"/>
                <a:cs typeface="Times New Roman" pitchFamily="18" charset="0"/>
              </a:rPr>
              <a:t>[=defective bone formation]</a:t>
            </a:r>
            <a:endParaRPr lang="en-US" sz="3600" b="1" dirty="0" smtClean="0">
              <a:solidFill>
                <a:schemeClr val="bg2">
                  <a:lumMod val="40000"/>
                  <a:lumOff val="60000"/>
                </a:schemeClr>
              </a:solidFill>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2"/>
              <a:buNone/>
              <a:defRPr/>
            </a:pPr>
            <a:endParaRPr lang="en-US" sz="2700" b="1" dirty="0" smtClean="0">
              <a:solidFill>
                <a:schemeClr val="bg2">
                  <a:lumMod val="40000"/>
                  <a:lumOff val="60000"/>
                </a:schemeClr>
              </a:solidFill>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2"/>
              <a:buChar char=""/>
              <a:defRPr/>
            </a:pPr>
            <a:r>
              <a:rPr lang="en-US" sz="3100" dirty="0" smtClean="0">
                <a:latin typeface="Times New Roman" pitchFamily="18" charset="0"/>
                <a:cs typeface="Times New Roman" pitchFamily="18" charset="0"/>
              </a:rPr>
              <a:t>Greek word, </a:t>
            </a:r>
          </a:p>
          <a:p>
            <a:pPr marL="274320" indent="-274320" algn="just" eaLnBrk="1" fontAlgn="auto" hangingPunct="1">
              <a:spcAft>
                <a:spcPts val="0"/>
              </a:spcAft>
              <a:buClr>
                <a:schemeClr val="accent3"/>
              </a:buClr>
              <a:buFont typeface="Wingdings 2"/>
              <a:buNone/>
              <a:defRPr/>
            </a:pP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osteon</a:t>
            </a:r>
            <a:r>
              <a:rPr lang="en-US" sz="3100" dirty="0" smtClean="0">
                <a:latin typeface="Times New Roman" pitchFamily="18" charset="0"/>
                <a:cs typeface="Times New Roman" pitchFamily="18" charset="0"/>
              </a:rPr>
              <a:t>, </a:t>
            </a:r>
            <a:r>
              <a:rPr lang="en-US" sz="3100" dirty="0" smtClean="0">
                <a:solidFill>
                  <a:schemeClr val="bg2">
                    <a:lumMod val="40000"/>
                    <a:lumOff val="60000"/>
                  </a:schemeClr>
                </a:solidFill>
                <a:latin typeface="Times New Roman" pitchFamily="18" charset="0"/>
                <a:cs typeface="Times New Roman" pitchFamily="18" charset="0"/>
              </a:rPr>
              <a:t>bone</a:t>
            </a:r>
            <a:r>
              <a:rPr lang="en-US" sz="3100" dirty="0" smtClean="0">
                <a:latin typeface="Times New Roman" pitchFamily="18" charset="0"/>
                <a:cs typeface="Times New Roman" pitchFamily="18" charset="0"/>
              </a:rPr>
              <a:t> + </a:t>
            </a:r>
            <a:r>
              <a:rPr lang="en-US" sz="3100" dirty="0" err="1" smtClean="0">
                <a:latin typeface="Times New Roman" pitchFamily="18" charset="0"/>
                <a:cs typeface="Times New Roman" pitchFamily="18" charset="0"/>
              </a:rPr>
              <a:t>dys</a:t>
            </a:r>
            <a:r>
              <a:rPr lang="en-US" sz="3100" dirty="0" smtClean="0">
                <a:latin typeface="Times New Roman" pitchFamily="18" charset="0"/>
                <a:cs typeface="Times New Roman" pitchFamily="18" charset="0"/>
              </a:rPr>
              <a:t>, </a:t>
            </a:r>
            <a:r>
              <a:rPr lang="en-US" sz="3100" dirty="0" smtClean="0">
                <a:solidFill>
                  <a:schemeClr val="bg2">
                    <a:lumMod val="40000"/>
                    <a:lumOff val="60000"/>
                  </a:schemeClr>
                </a:solidFill>
                <a:latin typeface="Times New Roman" pitchFamily="18" charset="0"/>
                <a:cs typeface="Times New Roman" pitchFamily="18" charset="0"/>
              </a:rPr>
              <a:t>bad,</a:t>
            </a:r>
            <a:r>
              <a:rPr lang="en-US" sz="3100" dirty="0" smtClean="0">
                <a:latin typeface="Times New Roman" pitchFamily="18" charset="0"/>
                <a:cs typeface="Times New Roman" pitchFamily="18" charset="0"/>
              </a:rPr>
              <a:t> + </a:t>
            </a:r>
            <a:r>
              <a:rPr lang="en-US" sz="3100" dirty="0" err="1" smtClean="0">
                <a:latin typeface="Times New Roman" pitchFamily="18" charset="0"/>
                <a:cs typeface="Times New Roman" pitchFamily="18" charset="0"/>
              </a:rPr>
              <a:t>trophe</a:t>
            </a:r>
            <a:r>
              <a:rPr lang="en-US" sz="3100" dirty="0" smtClean="0">
                <a:latin typeface="Times New Roman" pitchFamily="18" charset="0"/>
                <a:cs typeface="Times New Roman" pitchFamily="18" charset="0"/>
              </a:rPr>
              <a:t>, </a:t>
            </a:r>
            <a:r>
              <a:rPr lang="en-US" sz="3100" dirty="0" smtClean="0">
                <a:solidFill>
                  <a:schemeClr val="bg2">
                    <a:lumMod val="40000"/>
                    <a:lumOff val="60000"/>
                  </a:schemeClr>
                </a:solidFill>
                <a:latin typeface="Times New Roman" pitchFamily="18" charset="0"/>
                <a:cs typeface="Times New Roman" pitchFamily="18" charset="0"/>
              </a:rPr>
              <a:t>nourishment</a:t>
            </a:r>
          </a:p>
          <a:p>
            <a:pPr marL="274320" indent="-274320" algn="just" eaLnBrk="1" fontAlgn="auto" hangingPunct="1">
              <a:spcAft>
                <a:spcPts val="0"/>
              </a:spcAft>
              <a:buClr>
                <a:schemeClr val="accent3"/>
              </a:buClr>
              <a:buFont typeface="Wingdings 2"/>
              <a:buNone/>
              <a:defRPr/>
            </a:pPr>
            <a:endParaRPr lang="en-US" sz="3100" dirty="0" smtClean="0">
              <a:solidFill>
                <a:schemeClr val="bg2">
                  <a:lumMod val="40000"/>
                  <a:lumOff val="60000"/>
                </a:schemeClr>
              </a:solidFill>
              <a:latin typeface="Times New Roman" pitchFamily="18" charset="0"/>
              <a:cs typeface="Times New Roman" pitchFamily="18" charset="0"/>
            </a:endParaRPr>
          </a:p>
          <a:p>
            <a:pPr marL="274320" indent="-274320" algn="just" eaLnBrk="1" fontAlgn="auto" hangingPunct="1">
              <a:lnSpc>
                <a:spcPct val="170000"/>
              </a:lnSpc>
              <a:spcAft>
                <a:spcPts val="0"/>
              </a:spcAft>
              <a:buClr>
                <a:schemeClr val="accent3"/>
              </a:buClr>
              <a:buFont typeface="Wingdings 2"/>
              <a:buChar char=""/>
              <a:defRPr/>
            </a:pPr>
            <a:r>
              <a:rPr lang="en-US" sz="3100" dirty="0" smtClean="0">
                <a:latin typeface="Times New Roman" pitchFamily="18" charset="0"/>
                <a:cs typeface="Times New Roman" pitchFamily="18" charset="0"/>
              </a:rPr>
              <a:t> Any generalized defect in bone development, usually associated with disturbances in calcium and phosphorus metabolism and renal insufficiency, such as in renal osteodystrophy. </a:t>
            </a:r>
          </a:p>
          <a:p>
            <a:pPr marL="274320" indent="-274320" algn="just" eaLnBrk="1" fontAlgn="auto" hangingPunct="1">
              <a:lnSpc>
                <a:spcPct val="170000"/>
              </a:lnSpc>
              <a:spcAft>
                <a:spcPts val="0"/>
              </a:spcAft>
              <a:buClr>
                <a:schemeClr val="accent3"/>
              </a:buClr>
              <a:buFont typeface="Wingdings 2"/>
              <a:buChar char=""/>
              <a:defRPr/>
            </a:pPr>
            <a:r>
              <a:rPr lang="en-US" sz="3100" dirty="0" smtClean="0">
                <a:latin typeface="Times New Roman" pitchFamily="18" charset="0"/>
                <a:cs typeface="Times New Roman" pitchFamily="18" charset="0"/>
              </a:rPr>
              <a:t>Also called </a:t>
            </a:r>
            <a:r>
              <a:rPr lang="en-US" sz="3100" i="1" dirty="0" smtClean="0">
                <a:latin typeface="Times New Roman" pitchFamily="18" charset="0"/>
                <a:cs typeface="Times New Roman" pitchFamily="18" charset="0"/>
              </a:rPr>
              <a:t>osteodystrophia.</a:t>
            </a:r>
            <a:endParaRPr lang="en-US" sz="2200" dirty="0" smtClean="0">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2"/>
              <a:buNone/>
              <a:defRPr/>
            </a:pPr>
            <a:r>
              <a:rPr lang="en-US" sz="2200" dirty="0" smtClean="0">
                <a:latin typeface="Times New Roman" pitchFamily="18" charset="0"/>
                <a:cs typeface="Times New Roman" pitchFamily="18" charset="0"/>
              </a:rPr>
              <a:t>                                                      - Mosby's Medical Dictionary, 8th </a:t>
            </a:r>
            <a:r>
              <a:rPr lang="en-US" sz="2200" dirty="0" err="1" smtClean="0">
                <a:latin typeface="Times New Roman" pitchFamily="18" charset="0"/>
                <a:cs typeface="Times New Roman" pitchFamily="18" charset="0"/>
              </a:rPr>
              <a:t>edi</a:t>
            </a:r>
            <a:r>
              <a:rPr lang="en-US" sz="2200" dirty="0" smtClean="0">
                <a:latin typeface="Times New Roman" pitchFamily="18" charset="0"/>
                <a:cs typeface="Times New Roman" pitchFamily="18" charset="0"/>
              </a:rPr>
              <a:t>. 2009 </a:t>
            </a:r>
          </a:p>
          <a:p>
            <a:pPr marL="274320" indent="-274320" algn="just" eaLnBrk="1" fontAlgn="auto" hangingPunct="1">
              <a:spcAft>
                <a:spcPts val="0"/>
              </a:spcAft>
              <a:buClr>
                <a:schemeClr val="accent3"/>
              </a:buClr>
              <a:buFont typeface="Wingdings 2"/>
              <a:buChar char=""/>
              <a:defRPr/>
            </a:pPr>
            <a:endParaRPr lang="en-US" dirty="0" smtClean="0">
              <a:latin typeface="Papyru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95800"/>
          </a:xfrm>
        </p:spPr>
        <p:txBody>
          <a:bodyPr>
            <a:normAutofit/>
          </a:bodyPr>
          <a:lstStyle/>
          <a:p>
            <a:pPr marL="274320" indent="-274320" algn="just" eaLnBrk="1" fontAlgn="auto" hangingPunct="1">
              <a:lnSpc>
                <a:spcPct val="150000"/>
              </a:lnSpc>
              <a:spcAft>
                <a:spcPts val="0"/>
              </a:spcAft>
              <a:buClr>
                <a:schemeClr val="accent3"/>
              </a:buClr>
              <a:buFont typeface="Wingdings 2"/>
              <a:buChar char=""/>
              <a:defRPr/>
            </a:pPr>
            <a:r>
              <a:rPr lang="en-US" sz="2700" dirty="0" smtClean="0">
                <a:latin typeface="Times New Roman" pitchFamily="18" charset="0"/>
                <a:cs typeface="Times New Roman" pitchFamily="18" charset="0"/>
              </a:rPr>
              <a:t>Diseases of bone in which there is failure of normal development or abnormal metabolism in bone which is already mature. Principal clinical signs are distortion and enlargement of bones, susceptibility to fracture, and abnormalities of gait and posture.</a:t>
            </a:r>
          </a:p>
          <a:p>
            <a:pPr marL="274320" indent="-274320" algn="just" eaLnBrk="1" fontAlgn="auto" hangingPunct="1">
              <a:spcAft>
                <a:spcPts val="0"/>
              </a:spcAft>
              <a:buClr>
                <a:schemeClr val="accent3"/>
              </a:buClr>
              <a:buFont typeface="Wingdings 2"/>
              <a:buNone/>
              <a:defRPr/>
            </a:pPr>
            <a:r>
              <a:rPr lang="en-US" sz="2500" dirty="0" smtClean="0">
                <a:latin typeface="Times New Roman" pitchFamily="18" charset="0"/>
                <a:cs typeface="Times New Roman" pitchFamily="18" charset="0"/>
              </a:rPr>
              <a:t>                                               </a:t>
            </a:r>
          </a:p>
          <a:p>
            <a:pPr marL="274320" indent="-274320" algn="just" eaLnBrk="1" fontAlgn="auto" hangingPunct="1">
              <a:spcAft>
                <a:spcPts val="0"/>
              </a:spcAft>
              <a:buClr>
                <a:schemeClr val="accent3"/>
              </a:buClr>
              <a:buFont typeface="Wingdings 2"/>
              <a:buNone/>
              <a:defRPr/>
            </a:pPr>
            <a:r>
              <a:rPr lang="en-US" sz="2500" dirty="0" smtClean="0">
                <a:solidFill>
                  <a:schemeClr val="accent3">
                    <a:lumMod val="40000"/>
                    <a:lumOff val="60000"/>
                  </a:schemeClr>
                </a:solidFill>
                <a:latin typeface="Papyrus" pitchFamily="66" charset="0"/>
              </a:rPr>
              <a:t>                                             </a:t>
            </a:r>
            <a:r>
              <a:rPr lang="en-US" sz="2000" dirty="0" smtClean="0">
                <a:solidFill>
                  <a:schemeClr val="accent3">
                    <a:lumMod val="40000"/>
                    <a:lumOff val="60000"/>
                  </a:schemeClr>
                </a:solidFill>
                <a:latin typeface="Papyrus" pitchFamily="66" charset="0"/>
              </a:rPr>
              <a:t>- </a:t>
            </a:r>
            <a:r>
              <a:rPr lang="en-US" sz="2000" dirty="0" smtClean="0">
                <a:latin typeface="Papyrus" pitchFamily="66" charset="0"/>
              </a:rPr>
              <a:t>Saunders Comprehensive Veteran          </a:t>
            </a:r>
          </a:p>
          <a:p>
            <a:pPr marL="274320" indent="-274320" algn="just" eaLnBrk="1" fontAlgn="auto" hangingPunct="1">
              <a:spcAft>
                <a:spcPts val="0"/>
              </a:spcAft>
              <a:buClr>
                <a:schemeClr val="accent3"/>
              </a:buClr>
              <a:buFont typeface="Wingdings 2"/>
              <a:buNone/>
              <a:defRPr/>
            </a:pPr>
            <a:r>
              <a:rPr lang="en-US" sz="2000" dirty="0" smtClean="0">
                <a:latin typeface="Papyrus" pitchFamily="66" charset="0"/>
              </a:rPr>
              <a:t>                                                             Dictionary, 3 ed. 2007 </a:t>
            </a:r>
          </a:p>
          <a:p>
            <a:pPr marL="274320" indent="-274320" algn="just" eaLnBrk="1" fontAlgn="auto" hangingPunct="1">
              <a:spcAft>
                <a:spcPts val="0"/>
              </a:spcAft>
              <a:buClr>
                <a:schemeClr val="accent3"/>
              </a:buClr>
              <a:buFont typeface="Wingdings 2"/>
              <a:buChar char=""/>
              <a:defRPr/>
            </a:pPr>
            <a:endParaRPr lang="en-US" sz="2500" dirty="0" smtClean="0">
              <a:latin typeface="Papyrus" pitchFamily="66" charset="0"/>
            </a:endParaRPr>
          </a:p>
          <a:p>
            <a:pPr marL="274320" indent="-274320" algn="just" eaLnBrk="1" fontAlgn="auto" hangingPunct="1">
              <a:spcAft>
                <a:spcPts val="0"/>
              </a:spcAft>
              <a:buClr>
                <a:schemeClr val="accent3"/>
              </a:buClr>
              <a:buFont typeface="Wingdings 2"/>
              <a:buNone/>
              <a:defRPr/>
            </a:pPr>
            <a:endParaRPr lang="en-US" sz="2000" dirty="0" smtClean="0">
              <a:solidFill>
                <a:schemeClr val="accent3">
                  <a:lumMod val="40000"/>
                  <a:lumOff val="60000"/>
                </a:schemeClr>
              </a:solidFill>
              <a:latin typeface="Papyru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1524000"/>
          </a:xfrm>
        </p:spPr>
        <p:txBody>
          <a:bodyPr>
            <a:normAutofit fontScale="90000"/>
          </a:bodyPr>
          <a:lstStyle/>
          <a:p>
            <a:pPr eaLnBrk="1" fontAlgn="auto" hangingPunct="1">
              <a:spcAft>
                <a:spcPts val="0"/>
              </a:spcAft>
              <a:defRPr/>
            </a:pPr>
            <a:r>
              <a:rPr lang="en-US" b="1" cap="small" dirty="0" smtClean="0"/>
              <a:t/>
            </a:r>
            <a:br>
              <a:rPr lang="en-US" b="1" cap="small" dirty="0" smtClean="0"/>
            </a:br>
            <a:r>
              <a:rPr lang="en-US" b="1" cap="small" dirty="0" smtClean="0"/>
              <a:t/>
            </a:r>
            <a:br>
              <a:rPr lang="en-US" b="1" cap="small" dirty="0" smtClean="0"/>
            </a:br>
            <a:r>
              <a:rPr lang="en-US" b="1" cap="small" dirty="0" smtClean="0"/>
              <a:t/>
            </a:r>
            <a:br>
              <a:rPr lang="en-US" b="1" cap="small" dirty="0" smtClean="0"/>
            </a:br>
            <a:r>
              <a:rPr lang="en-US" b="1" cap="small" dirty="0" smtClean="0"/>
              <a:t/>
            </a:r>
            <a:br>
              <a:rPr lang="en-US" b="1" cap="small" dirty="0" smtClean="0"/>
            </a:br>
            <a:r>
              <a:rPr lang="en-US" b="1" cap="small" dirty="0" smtClean="0"/>
              <a:t/>
            </a:r>
            <a:br>
              <a:rPr lang="en-US" b="1" cap="small" dirty="0" smtClean="0"/>
            </a:br>
            <a:r>
              <a:rPr lang="en-US" b="1" cap="small" dirty="0" smtClean="0"/>
              <a:t/>
            </a:r>
            <a:br>
              <a:rPr lang="en-US" b="1" cap="small" dirty="0" smtClean="0"/>
            </a:br>
            <a:r>
              <a:rPr lang="en-US" b="1" cap="small" dirty="0" smtClean="0"/>
              <a:t/>
            </a:r>
            <a:br>
              <a:rPr lang="en-US" b="1" cap="small" dirty="0" smtClean="0"/>
            </a:br>
            <a:r>
              <a:rPr lang="en-US" b="1" cap="small" dirty="0" smtClean="0"/>
              <a:t/>
            </a:r>
            <a:br>
              <a:rPr lang="en-US" b="1" cap="small" dirty="0" smtClean="0"/>
            </a:br>
            <a:r>
              <a:rPr lang="en-US" sz="2800" b="1" dirty="0" smtClean="0">
                <a:solidFill>
                  <a:srgbClr val="00B0F0"/>
                </a:solidFill>
                <a:latin typeface="Papyrus" pitchFamily="66" charset="0"/>
              </a:rPr>
              <a:t>RENAL  RICKETS   </a:t>
            </a:r>
            <a:r>
              <a:rPr lang="en-US" sz="3000" dirty="0" smtClean="0">
                <a:solidFill>
                  <a:schemeClr val="tx1"/>
                </a:solidFill>
                <a:latin typeface="Papyrus" pitchFamily="66" charset="0"/>
                <a:ea typeface="+mn-ea"/>
                <a:cs typeface="+mn-cs"/>
              </a:rPr>
              <a:t>(Renal osteodystrophy)</a:t>
            </a:r>
            <a:br>
              <a:rPr lang="en-US" sz="3000" dirty="0" smtClean="0">
                <a:solidFill>
                  <a:schemeClr val="tx1"/>
                </a:solidFill>
                <a:latin typeface="Papyrus" pitchFamily="66" charset="0"/>
                <a:ea typeface="+mn-ea"/>
                <a:cs typeface="+mn-cs"/>
              </a:rPr>
            </a:br>
            <a:endParaRPr lang="en-US" sz="3000" dirty="0">
              <a:solidFill>
                <a:schemeClr val="tx1"/>
              </a:solidFill>
              <a:latin typeface="Papyrus" pitchFamily="66" charset="0"/>
              <a:ea typeface="+mn-ea"/>
              <a:cs typeface="+mn-cs"/>
            </a:endParaRPr>
          </a:p>
        </p:txBody>
      </p:sp>
      <p:sp>
        <p:nvSpPr>
          <p:cNvPr id="3" name="Content Placeholder 2"/>
          <p:cNvSpPr>
            <a:spLocks noGrp="1"/>
          </p:cNvSpPr>
          <p:nvPr>
            <p:ph idx="1"/>
          </p:nvPr>
        </p:nvSpPr>
        <p:spPr/>
        <p:txBody>
          <a:bodyPr>
            <a:normAutofit/>
          </a:bodyPr>
          <a:lstStyle/>
          <a:p>
            <a:pPr marL="274320" indent="-274320" algn="just" eaLnBrk="1" fontAlgn="auto" hangingPunct="1">
              <a:spcAft>
                <a:spcPts val="0"/>
              </a:spcAft>
              <a:buClr>
                <a:schemeClr val="accent3"/>
              </a:buClr>
              <a:buFont typeface="Wingdings 2"/>
              <a:buChar char=""/>
              <a:defRPr/>
            </a:pPr>
            <a:r>
              <a:rPr lang="en-US" sz="2400" dirty="0" smtClean="0">
                <a:latin typeface="Times New Roman" pitchFamily="18" charset="0"/>
                <a:cs typeface="Times New Roman" pitchFamily="18" charset="0"/>
              </a:rPr>
              <a:t>Renal rickets results from the inability of diseased kidneys to synthesize 1-a-hydroxylase and convert 25-hydroxycholecalciferol to the active form of vitamin D.</a:t>
            </a:r>
          </a:p>
          <a:p>
            <a:pPr marL="274320" indent="-274320" algn="just" eaLnBrk="1" fontAlgn="auto" hangingPunct="1">
              <a:spcAft>
                <a:spcPts val="0"/>
              </a:spcAft>
              <a:buClr>
                <a:schemeClr val="accent3"/>
              </a:buClr>
              <a:defRPr/>
            </a:pPr>
            <a:endParaRPr lang="en-US" sz="2400" dirty="0" smtClean="0">
              <a:latin typeface="Times New Roman" pitchFamily="18" charset="0"/>
              <a:cs typeface="Times New Roman" pitchFamily="18" charset="0"/>
            </a:endParaRPr>
          </a:p>
          <a:p>
            <a:pPr marL="274320" indent="-274320" algn="just" eaLnBrk="1" fontAlgn="auto" hangingPunct="1">
              <a:spcAft>
                <a:spcPts val="0"/>
              </a:spcAft>
              <a:buClr>
                <a:schemeClr val="accent3"/>
              </a:buClr>
              <a:defRPr/>
            </a:pPr>
            <a:r>
              <a:rPr lang="en-US" sz="2400" dirty="0" smtClean="0">
                <a:latin typeface="Times New Roman" pitchFamily="18" charset="0"/>
                <a:cs typeface="Times New Roman" pitchFamily="18" charset="0"/>
              </a:rPr>
              <a:t>1, 25-hydroxycholecalciferol responsible for the active transport of calcium in the duodenum and upper  jejunum.</a:t>
            </a:r>
          </a:p>
          <a:p>
            <a:pPr marL="274320" indent="-274320" algn="just" eaLnBrk="1" fontAlgn="auto" hangingPunct="1">
              <a:spcAft>
                <a:spcPts val="0"/>
              </a:spcAft>
              <a:buClr>
                <a:schemeClr val="accent3"/>
              </a:buClr>
              <a:buFont typeface="Wingdings 2"/>
              <a:buChar char=""/>
              <a:defRPr/>
            </a:pPr>
            <a:endParaRPr lang="en-US" sz="2400" dirty="0" smtClean="0">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2"/>
              <a:buChar char=""/>
              <a:defRPr/>
            </a:pPr>
            <a:r>
              <a:rPr lang="en-US" sz="2400" dirty="0" smtClean="0">
                <a:latin typeface="Times New Roman" pitchFamily="18" charset="0"/>
                <a:cs typeface="Times New Roman" pitchFamily="18" charset="0"/>
              </a:rPr>
              <a:t>Calcium absorption in the intestines is impaired, with increase in  calcium excretion and negative calcium balance. </a:t>
            </a:r>
          </a:p>
          <a:p>
            <a:pPr marL="274320" indent="-274320" algn="just" eaLnBrk="1" fontAlgn="auto" hangingPunct="1">
              <a:spcAft>
                <a:spcPts val="0"/>
              </a:spcAft>
              <a:buClr>
                <a:schemeClr val="accent3"/>
              </a:buClr>
              <a:buFont typeface="Wingdings 2"/>
              <a:buChar char=""/>
              <a:defRPr/>
            </a:pPr>
            <a:endParaRPr lang="en-US" sz="2700" dirty="0" smtClean="0">
              <a:latin typeface="Papyrus" pitchFamily="66" charset="0"/>
            </a:endParaRPr>
          </a:p>
          <a:p>
            <a:pPr marL="274320" indent="-274320" eaLnBrk="1" fontAlgn="auto" hangingPunct="1">
              <a:spcAft>
                <a:spcPts val="0"/>
              </a:spcAft>
              <a:buClr>
                <a:schemeClr val="accent3"/>
              </a:buClr>
              <a:buFont typeface="Wingdings 2" pitchFamily="18" charset="2"/>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457200" y="1524000"/>
            <a:ext cx="8229600" cy="4800600"/>
          </a:xfrm>
        </p:spPr>
        <p:txBody>
          <a:bodyPr/>
          <a:lstStyle/>
          <a:p>
            <a:pPr algn="just" eaLnBrk="1" hangingPunct="1"/>
            <a:r>
              <a:rPr lang="en-US" sz="2700" dirty="0" smtClean="0">
                <a:latin typeface="Times New Roman" pitchFamily="18" charset="0"/>
                <a:cs typeface="Times New Roman" pitchFamily="18" charset="0"/>
              </a:rPr>
              <a:t>Patients  have hypocalcaemia as a result of impaired calcium absorption and </a:t>
            </a:r>
            <a:r>
              <a:rPr lang="en-US" sz="2700" dirty="0" err="1" smtClean="0">
                <a:latin typeface="Times New Roman" pitchFamily="18" charset="0"/>
                <a:cs typeface="Times New Roman" pitchFamily="18" charset="0"/>
              </a:rPr>
              <a:t>hyperphosphatemia</a:t>
            </a:r>
            <a:r>
              <a:rPr lang="en-US" sz="2700" dirty="0" smtClean="0">
                <a:latin typeface="Times New Roman" pitchFamily="18" charset="0"/>
                <a:cs typeface="Times New Roman" pitchFamily="18" charset="0"/>
              </a:rPr>
              <a:t> resulting from reduction in renal phosphorus excretion. </a:t>
            </a:r>
          </a:p>
          <a:p>
            <a:pPr algn="just" eaLnBrk="1" hangingPunct="1"/>
            <a:endParaRPr lang="en-US" sz="2700" dirty="0" smtClean="0">
              <a:latin typeface="Times New Roman" pitchFamily="18" charset="0"/>
              <a:cs typeface="Times New Roman" pitchFamily="18" charset="0"/>
            </a:endParaRPr>
          </a:p>
          <a:p>
            <a:pPr algn="just" eaLnBrk="1" hangingPunct="1"/>
            <a:r>
              <a:rPr lang="en-US" sz="2700" dirty="0" smtClean="0">
                <a:latin typeface="Times New Roman" pitchFamily="18" charset="0"/>
                <a:cs typeface="Times New Roman" pitchFamily="18" charset="0"/>
              </a:rPr>
              <a:t>A prolonged low serum calcium stimulates  parathyroid glands to produce PTH- secondary hyperparathyroidism</a:t>
            </a:r>
          </a:p>
          <a:p>
            <a:pPr eaLnBrk="1" hangingPunct="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000" b="1" dirty="0" smtClean="0">
                <a:solidFill>
                  <a:schemeClr val="accent1">
                    <a:lumMod val="75000"/>
                  </a:schemeClr>
                </a:solidFill>
                <a:latin typeface="Papyrus" pitchFamily="66" charset="0"/>
                <a:ea typeface="+mn-ea"/>
                <a:cs typeface="+mn-cs"/>
              </a:rPr>
              <a:t>Clinical Features</a:t>
            </a:r>
            <a:br>
              <a:rPr lang="en-US" sz="3000" b="1" dirty="0" smtClean="0">
                <a:solidFill>
                  <a:schemeClr val="accent1">
                    <a:lumMod val="75000"/>
                  </a:schemeClr>
                </a:solidFill>
                <a:latin typeface="Papyrus" pitchFamily="66" charset="0"/>
                <a:ea typeface="+mn-ea"/>
                <a:cs typeface="+mn-cs"/>
              </a:rPr>
            </a:br>
            <a:endParaRPr lang="en-US" sz="3000" b="1" dirty="0">
              <a:solidFill>
                <a:schemeClr val="accent1">
                  <a:lumMod val="75000"/>
                </a:schemeClr>
              </a:solidFill>
              <a:latin typeface="Papyrus" pitchFamily="66" charset="0"/>
              <a:ea typeface="+mn-ea"/>
              <a:cs typeface="+mn-cs"/>
            </a:endParaRPr>
          </a:p>
        </p:txBody>
      </p:sp>
      <p:sp>
        <p:nvSpPr>
          <p:cNvPr id="100355" name="Content Placeholder 2"/>
          <p:cNvSpPr>
            <a:spLocks noGrp="1"/>
          </p:cNvSpPr>
          <p:nvPr>
            <p:ph idx="1"/>
          </p:nvPr>
        </p:nvSpPr>
        <p:spPr>
          <a:xfrm>
            <a:off x="457200" y="1295400"/>
            <a:ext cx="8229600" cy="4389438"/>
          </a:xfrm>
        </p:spPr>
        <p:txBody>
          <a:bodyPr>
            <a:normAutofit fontScale="92500" lnSpcReduction="20000"/>
          </a:bodyPr>
          <a:lstStyle/>
          <a:p>
            <a:pPr algn="just" eaLnBrk="1" hangingPunct="1">
              <a:lnSpc>
                <a:spcPct val="150000"/>
              </a:lnSpc>
            </a:pPr>
            <a:r>
              <a:rPr lang="en-US" sz="2400" dirty="0" smtClean="0">
                <a:latin typeface="Times New Roman" pitchFamily="18" charset="0"/>
                <a:cs typeface="Times New Roman" pitchFamily="18" charset="0"/>
              </a:rPr>
              <a:t> Frequent bone fractures may occur.</a:t>
            </a:r>
          </a:p>
          <a:p>
            <a:pPr algn="just" eaLnBrk="1" hangingPunct="1">
              <a:lnSpc>
                <a:spcPct val="150000"/>
              </a:lnSpc>
            </a:pPr>
            <a:r>
              <a:rPr lang="en-US" sz="2400" dirty="0" smtClean="0">
                <a:latin typeface="Times New Roman" pitchFamily="18" charset="0"/>
                <a:cs typeface="Times New Roman" pitchFamily="18" charset="0"/>
              </a:rPr>
              <a:t> Adults- a gradual softening and bowing of bones</a:t>
            </a:r>
          </a:p>
          <a:p>
            <a:pPr algn="just">
              <a:lnSpc>
                <a:spcPct val="150000"/>
              </a:lnSpc>
            </a:pPr>
            <a:r>
              <a:rPr lang="en-US" sz="2400" dirty="0" smtClean="0">
                <a:latin typeface="Times New Roman" pitchFamily="18" charset="0"/>
                <a:cs typeface="Times New Roman" pitchFamily="18" charset="0"/>
              </a:rPr>
              <a:t>Other clinical manifestations of RO include tooth mobility, malocclusion, and metastatic soft-tissue calcifications.</a:t>
            </a:r>
          </a:p>
          <a:p>
            <a:pPr algn="just">
              <a:lnSpc>
                <a:spcPct val="150000"/>
              </a:lnSpc>
            </a:pPr>
            <a:r>
              <a:rPr lang="en-US" sz="2400" dirty="0" smtClean="0">
                <a:latin typeface="Times New Roman" pitchFamily="18" charset="0"/>
                <a:cs typeface="Times New Roman" pitchFamily="18" charset="0"/>
              </a:rPr>
              <a:t>Increasing mobility and drifting of teeth with no apparent pathologic periodontal pocket formation may be seen.</a:t>
            </a:r>
          </a:p>
          <a:p>
            <a:pPr algn="just">
              <a:lnSpc>
                <a:spcPct val="150000"/>
              </a:lnSpc>
            </a:pP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radiolucencies</a:t>
            </a:r>
            <a:r>
              <a:rPr lang="en-US" sz="2400" dirty="0" smtClean="0">
                <a:latin typeface="Times New Roman" pitchFamily="18" charset="0"/>
                <a:cs typeface="Times New Roman" pitchFamily="18" charset="0"/>
              </a:rPr>
              <a:t> and root </a:t>
            </a:r>
            <a:r>
              <a:rPr lang="en-US" sz="2400" dirty="0" err="1" smtClean="0">
                <a:latin typeface="Times New Roman" pitchFamily="18" charset="0"/>
                <a:cs typeface="Times New Roman" pitchFamily="18" charset="0"/>
              </a:rPr>
              <a:t>resorption</a:t>
            </a:r>
            <a:r>
              <a:rPr lang="en-US" sz="2400" dirty="0" smtClean="0">
                <a:latin typeface="Times New Roman" pitchFamily="18" charset="0"/>
                <a:cs typeface="Times New Roman" pitchFamily="18" charset="0"/>
              </a:rPr>
              <a:t> also may be associated with this gradual loosening of the dentition.</a:t>
            </a:r>
          </a:p>
          <a:p>
            <a:pPr algn="just" eaLnBrk="1" hangingPunct="1">
              <a:lnSpc>
                <a:spcPct val="150000"/>
              </a:lnSpc>
            </a:pPr>
            <a:r>
              <a:rPr lang="en-US" sz="2400" dirty="0" smtClean="0">
                <a:latin typeface="Times New Roman" pitchFamily="18" charset="0"/>
                <a:cs typeface="Times New Roman" pitchFamily="18" charset="0"/>
              </a:rPr>
              <a:t>In children, growth retardation. </a:t>
            </a:r>
          </a:p>
          <a:p>
            <a:pPr algn="just" eaLnBrk="1" hangingPunct="1"/>
            <a:endParaRPr lang="en-US" sz="2400" dirty="0" smtClean="0">
              <a:latin typeface="Papyrus" pitchFamily="66" charset="0"/>
            </a:endParaRPr>
          </a:p>
          <a:p>
            <a:pPr algn="just" eaLnBrk="1" hangingPunct="1"/>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733800"/>
          </a:xfrm>
        </p:spPr>
        <p:txBody>
          <a:bodyPr>
            <a:normAutofit/>
          </a:bodyPr>
          <a:lstStyle/>
          <a:p>
            <a:pPr algn="ctr">
              <a:buNone/>
            </a:pPr>
            <a:r>
              <a:rPr lang="en-US" sz="6600" b="1" dirty="0" smtClean="0"/>
              <a:t>PART II</a:t>
            </a:r>
            <a:endParaRPr lang="en-US" sz="6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047750"/>
          </a:xfrm>
        </p:spPr>
        <p:txBody>
          <a:bodyPr>
            <a:normAutofit/>
          </a:bodyPr>
          <a:lstStyle/>
          <a:p>
            <a:pPr eaLnBrk="1" fontAlgn="auto" hangingPunct="1">
              <a:spcAft>
                <a:spcPts val="0"/>
              </a:spcAft>
              <a:defRPr/>
            </a:pPr>
            <a:r>
              <a:rPr lang="en-US" sz="3000" b="1" dirty="0" smtClean="0">
                <a:solidFill>
                  <a:schemeClr val="accent1">
                    <a:lumMod val="75000"/>
                  </a:schemeClr>
                </a:solidFill>
                <a:latin typeface="Papyrus" pitchFamily="66" charset="0"/>
                <a:ea typeface="+mn-ea"/>
                <a:cs typeface="+mn-cs"/>
              </a:rPr>
              <a:t>Radiographic Features</a:t>
            </a:r>
            <a:br>
              <a:rPr lang="en-US" sz="3000" b="1" dirty="0" smtClean="0">
                <a:solidFill>
                  <a:schemeClr val="accent1">
                    <a:lumMod val="75000"/>
                  </a:schemeClr>
                </a:solidFill>
                <a:latin typeface="Papyrus" pitchFamily="66" charset="0"/>
                <a:ea typeface="+mn-ea"/>
                <a:cs typeface="+mn-cs"/>
              </a:rPr>
            </a:br>
            <a:endParaRPr lang="en-US" sz="3000" b="1" dirty="0">
              <a:solidFill>
                <a:schemeClr val="accent1">
                  <a:lumMod val="75000"/>
                </a:schemeClr>
              </a:solidFill>
              <a:latin typeface="Papyrus" pitchFamily="66" charset="0"/>
              <a:ea typeface="+mn-ea"/>
              <a:cs typeface="+mn-cs"/>
            </a:endParaRPr>
          </a:p>
        </p:txBody>
      </p:sp>
      <p:sp>
        <p:nvSpPr>
          <p:cNvPr id="3" name="Content Placeholder 2"/>
          <p:cNvSpPr>
            <a:spLocks noGrp="1"/>
          </p:cNvSpPr>
          <p:nvPr>
            <p:ph idx="1"/>
          </p:nvPr>
        </p:nvSpPr>
        <p:spPr>
          <a:xfrm>
            <a:off x="457200" y="1371600"/>
            <a:ext cx="6553200" cy="4953000"/>
          </a:xfrm>
        </p:spPr>
        <p:txBody>
          <a:bodyPr>
            <a:normAutofit/>
          </a:bodyPr>
          <a:lstStyle/>
          <a:p>
            <a:pPr marL="274320" indent="-274320" eaLnBrk="1" fontAlgn="auto" hangingPunct="1">
              <a:spcAft>
                <a:spcPts val="0"/>
              </a:spcAft>
              <a:buClr>
                <a:schemeClr val="accent3"/>
              </a:buClr>
              <a:buFont typeface="Wingdings 2"/>
              <a:buNone/>
              <a:defRPr/>
            </a:pPr>
            <a:r>
              <a:rPr lang="en-US" sz="2700" b="1" dirty="0" smtClean="0">
                <a:solidFill>
                  <a:schemeClr val="accent1">
                    <a:lumMod val="75000"/>
                  </a:schemeClr>
                </a:solidFill>
                <a:latin typeface="Times New Roman" pitchFamily="18" charset="0"/>
                <a:cs typeface="Times New Roman" pitchFamily="18" charset="0"/>
              </a:rPr>
              <a:t>General</a:t>
            </a:r>
            <a:r>
              <a:rPr lang="en-US" sz="2700" dirty="0" smtClean="0">
                <a:latin typeface="Times New Roman" pitchFamily="18" charset="0"/>
                <a:cs typeface="Times New Roman" pitchFamily="18" charset="0"/>
              </a:rPr>
              <a:t>: variable</a:t>
            </a:r>
          </a:p>
          <a:p>
            <a:pPr marL="274320" indent="-274320" algn="just"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Some changes resemble rickets</a:t>
            </a:r>
          </a:p>
          <a:p>
            <a:pPr marL="274320" indent="-274320" algn="just" eaLnBrk="1" fontAlgn="auto" hangingPunct="1">
              <a:spcAft>
                <a:spcPts val="0"/>
              </a:spcAft>
              <a:buClr>
                <a:schemeClr val="accent3"/>
              </a:buClr>
              <a:buFont typeface="Wingdings 2"/>
              <a:buNone/>
              <a:defRPr/>
            </a:pPr>
            <a:r>
              <a:rPr lang="en-US" sz="2700" dirty="0" smtClean="0">
                <a:latin typeface="Times New Roman" pitchFamily="18" charset="0"/>
                <a:cs typeface="Times New Roman" pitchFamily="18" charset="0"/>
              </a:rPr>
              <a:t> </a:t>
            </a:r>
          </a:p>
          <a:p>
            <a:pPr marL="274320" indent="-274320" algn="just"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Generalized loss of bone density and thinning of bony cortices</a:t>
            </a:r>
          </a:p>
          <a:p>
            <a:pPr marL="274320" indent="-274320" algn="just" eaLnBrk="1" fontAlgn="auto" hangingPunct="1">
              <a:spcAft>
                <a:spcPts val="0"/>
              </a:spcAft>
              <a:buClr>
                <a:schemeClr val="accent3"/>
              </a:buClr>
              <a:buFont typeface="Wingdings 2"/>
              <a:buChar char=""/>
              <a:defRPr/>
            </a:pPr>
            <a:endParaRPr lang="en-US" sz="2700" dirty="0" smtClean="0">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Brown tumors, but these are less frequent.</a:t>
            </a:r>
          </a:p>
        </p:txBody>
      </p:sp>
      <p:pic>
        <p:nvPicPr>
          <p:cNvPr id="100356" name="Picture 4" descr="mhtml:file://C:\Documents%20and%20Settings\User\Desktop\osteodystropy\renal%20osteo\RENAL%20OSTEODYSTROPHY.mht!http://gait.aidi.udel.edu/educate/clcsimge/renos6t.gif">
            <a:hlinkClick r:id="rId2"/>
          </p:cNvPr>
          <p:cNvPicPr>
            <a:picLocks noChangeAspect="1" noChangeArrowheads="1"/>
          </p:cNvPicPr>
          <p:nvPr/>
        </p:nvPicPr>
        <p:blipFill>
          <a:blip r:embed="rId3"/>
          <a:srcRect/>
          <a:stretch>
            <a:fillRect/>
          </a:stretch>
        </p:blipFill>
        <p:spPr bwMode="auto">
          <a:xfrm>
            <a:off x="7686675" y="2819400"/>
            <a:ext cx="1457325"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0357" name="Picture 2" descr="X-Ray: subperiosteal resorption . Imageset Subperiosteal Resorption">
            <a:hlinkClick r:id="rId4" tooltip="Click to enlarge image"/>
          </p:cNvPr>
          <p:cNvPicPr>
            <a:picLocks noChangeAspect="1" noChangeArrowheads="1"/>
          </p:cNvPicPr>
          <p:nvPr/>
        </p:nvPicPr>
        <p:blipFill>
          <a:blip r:embed="rId5"/>
          <a:srcRect/>
          <a:stretch>
            <a:fillRect/>
          </a:stretch>
        </p:blipFill>
        <p:spPr bwMode="auto">
          <a:xfrm>
            <a:off x="7467600" y="685800"/>
            <a:ext cx="16764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0358" name="Picture 2" descr="X-Ray: Brown tumours . Imageset Secondary Hyperparathyroidism">
            <a:hlinkClick r:id="rId6" tooltip="Click to enlarge image"/>
          </p:cNvPr>
          <p:cNvPicPr>
            <a:picLocks noChangeAspect="1" noChangeArrowheads="1"/>
          </p:cNvPicPr>
          <p:nvPr/>
        </p:nvPicPr>
        <p:blipFill>
          <a:blip r:embed="rId7"/>
          <a:srcRect/>
          <a:stretch>
            <a:fillRect/>
          </a:stretch>
        </p:blipFill>
        <p:spPr bwMode="auto">
          <a:xfrm>
            <a:off x="7467600" y="4953000"/>
            <a:ext cx="16764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457200" y="1173163"/>
            <a:ext cx="6248400" cy="4389437"/>
          </a:xfrm>
        </p:spPr>
        <p:txBody>
          <a:bodyPr>
            <a:normAutofit lnSpcReduction="10000"/>
          </a:bodyPr>
          <a:lstStyle/>
          <a:p>
            <a:pPr algn="just" eaLnBrk="1" hangingPunct="1">
              <a:lnSpc>
                <a:spcPct val="150000"/>
              </a:lnSpc>
              <a:defRPr/>
            </a:pPr>
            <a:r>
              <a:rPr lang="en-US" sz="2700" dirty="0" smtClean="0">
                <a:latin typeface="Times New Roman" pitchFamily="18" charset="0"/>
                <a:cs typeface="Times New Roman" pitchFamily="18" charset="0"/>
              </a:rPr>
              <a:t>Osteosclerosis is typically evident in areas with a large proportion of cancellous bone such as the spine.</a:t>
            </a:r>
          </a:p>
          <a:p>
            <a:pPr algn="just" eaLnBrk="1" hangingPunct="1">
              <a:lnSpc>
                <a:spcPct val="150000"/>
              </a:lnSpc>
              <a:buFont typeface="Wingdings 2" pitchFamily="18" charset="2"/>
              <a:buNone/>
              <a:defRPr/>
            </a:pPr>
            <a:r>
              <a:rPr lang="en-US" sz="2700" dirty="0" smtClean="0">
                <a:latin typeface="Times New Roman" pitchFamily="18" charset="0"/>
                <a:cs typeface="Times New Roman" pitchFamily="18" charset="0"/>
              </a:rPr>
              <a:t> </a:t>
            </a:r>
          </a:p>
          <a:p>
            <a:pPr algn="just" eaLnBrk="1" hangingPunct="1">
              <a:lnSpc>
                <a:spcPct val="150000"/>
              </a:lnSpc>
              <a:defRPr/>
            </a:pPr>
            <a:r>
              <a:rPr lang="en-US" sz="2700" dirty="0" smtClean="0">
                <a:latin typeface="Times New Roman" pitchFamily="18" charset="0"/>
                <a:cs typeface="Times New Roman" pitchFamily="18" charset="0"/>
              </a:rPr>
              <a:t>Osteosclerosis concentrated beneath the vertebral body endplates gives rise to the "</a:t>
            </a:r>
            <a:r>
              <a:rPr lang="en-US" sz="2700" b="1" dirty="0" err="1" smtClean="0">
                <a:solidFill>
                  <a:schemeClr val="accent4">
                    <a:lumMod val="60000"/>
                    <a:lumOff val="40000"/>
                  </a:schemeClr>
                </a:solidFill>
                <a:latin typeface="Times New Roman" pitchFamily="18" charset="0"/>
                <a:cs typeface="Times New Roman" pitchFamily="18" charset="0"/>
              </a:rPr>
              <a:t>rugger</a:t>
            </a:r>
            <a:r>
              <a:rPr lang="en-US" sz="2700" b="1" dirty="0" smtClean="0">
                <a:solidFill>
                  <a:schemeClr val="accent4">
                    <a:lumMod val="60000"/>
                    <a:lumOff val="40000"/>
                  </a:schemeClr>
                </a:solidFill>
                <a:latin typeface="Times New Roman" pitchFamily="18" charset="0"/>
                <a:cs typeface="Times New Roman" pitchFamily="18" charset="0"/>
              </a:rPr>
              <a:t> jersey" </a:t>
            </a:r>
            <a:r>
              <a:rPr lang="en-US" sz="2700" dirty="0" smtClean="0">
                <a:latin typeface="Times New Roman" pitchFamily="18" charset="0"/>
                <a:cs typeface="Times New Roman" pitchFamily="18" charset="0"/>
              </a:rPr>
              <a:t>appearance</a:t>
            </a:r>
          </a:p>
          <a:p>
            <a:pPr algn="just" eaLnBrk="1" hangingPunct="1">
              <a:lnSpc>
                <a:spcPct val="150000"/>
              </a:lnSpc>
              <a:defRPr/>
            </a:pPr>
            <a:endParaRPr lang="en-US" dirty="0" smtClean="0"/>
          </a:p>
          <a:p>
            <a:pPr algn="just" eaLnBrk="1" hangingPunct="1">
              <a:lnSpc>
                <a:spcPct val="150000"/>
              </a:lnSpc>
              <a:defRPr/>
            </a:pPr>
            <a:endParaRPr lang="en-US" dirty="0" smtClean="0"/>
          </a:p>
        </p:txBody>
      </p:sp>
      <p:pic>
        <p:nvPicPr>
          <p:cNvPr id="102403" name="Picture 4" descr="Rugger Jersey Spine . Imageset Rugger Jersey Spine">
            <a:hlinkClick r:id="rId2" tooltip="Click to enlarge image"/>
          </p:cNvPr>
          <p:cNvPicPr>
            <a:picLocks noChangeAspect="1" noChangeArrowheads="1"/>
          </p:cNvPicPr>
          <p:nvPr/>
        </p:nvPicPr>
        <p:blipFill>
          <a:blip r:embed="rId3"/>
          <a:srcRect/>
          <a:stretch>
            <a:fillRect/>
          </a:stretch>
        </p:blipFill>
        <p:spPr bwMode="auto">
          <a:xfrm>
            <a:off x="7162800" y="4038600"/>
            <a:ext cx="1676400" cy="16764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02404" name="Picture 2" descr="mhtml:file://C:\Documents%20and%20Settings\User\Desktop\osteodystropy\renal%20osteo\RENAL%20OSTEODYSTROPHY.mht!http://gait.aidi.udel.edu/educate/clcsimge/renos3t.gif">
            <a:hlinkClick r:id="rId4"/>
          </p:cNvPr>
          <p:cNvPicPr>
            <a:picLocks noChangeAspect="1" noChangeArrowheads="1"/>
          </p:cNvPicPr>
          <p:nvPr/>
        </p:nvPicPr>
        <p:blipFill>
          <a:blip r:embed="rId5"/>
          <a:srcRect/>
          <a:stretch>
            <a:fillRect/>
          </a:stretch>
        </p:blipFill>
        <p:spPr bwMode="auto">
          <a:xfrm>
            <a:off x="7162800" y="1752600"/>
            <a:ext cx="1524000" cy="183832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389438"/>
          </a:xfrm>
        </p:spPr>
        <p:txBody>
          <a:bodyPr>
            <a:normAutofit/>
          </a:bodyPr>
          <a:lstStyle/>
          <a:p>
            <a:pPr marL="274320" indent="-274320" eaLnBrk="1" fontAlgn="auto" hangingPunct="1">
              <a:spcAft>
                <a:spcPts val="0"/>
              </a:spcAft>
              <a:buClr>
                <a:schemeClr val="accent3"/>
              </a:buClr>
              <a:buFont typeface="Wingdings 2"/>
              <a:buNone/>
              <a:defRPr/>
            </a:pPr>
            <a:r>
              <a:rPr lang="en-US" sz="2700" b="1" dirty="0" smtClean="0">
                <a:solidFill>
                  <a:schemeClr val="accent1">
                    <a:lumMod val="75000"/>
                  </a:schemeClr>
                </a:solidFill>
                <a:latin typeface="Times New Roman" pitchFamily="18" charset="0"/>
                <a:cs typeface="Times New Roman" pitchFamily="18" charset="0"/>
              </a:rPr>
              <a:t>The jaws</a:t>
            </a:r>
            <a:endParaRPr lang="en-US" sz="24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Density of the mandible and maxilla may be less than normal</a:t>
            </a:r>
          </a:p>
          <a:p>
            <a:pPr marL="274320" indent="-274320" eaLnBrk="1" fontAlgn="auto" hangingPunct="1">
              <a:spcAft>
                <a:spcPts val="0"/>
              </a:spcAft>
              <a:buClr>
                <a:schemeClr val="accent3"/>
              </a:buClr>
              <a:buFont typeface="Wingdings 2"/>
              <a:buChar char=""/>
              <a:defRPr/>
            </a:pPr>
            <a:endParaRPr lang="en-US" sz="27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Decrease or an increase in the number of internal </a:t>
            </a:r>
            <a:r>
              <a:rPr lang="en-US" sz="2700" dirty="0" err="1" smtClean="0">
                <a:latin typeface="Times New Roman" pitchFamily="18" charset="0"/>
                <a:cs typeface="Times New Roman" pitchFamily="18" charset="0"/>
              </a:rPr>
              <a:t>trabeculae</a:t>
            </a:r>
            <a:r>
              <a:rPr lang="en-US" sz="2700" dirty="0" smtClean="0">
                <a:latin typeface="Times New Roman" pitchFamily="18" charset="0"/>
                <a:cs typeface="Times New Roman" pitchFamily="18" charset="0"/>
              </a:rPr>
              <a:t>, and the </a:t>
            </a:r>
            <a:r>
              <a:rPr lang="en-US" sz="2700" dirty="0" err="1" smtClean="0">
                <a:latin typeface="Times New Roman" pitchFamily="18" charset="0"/>
                <a:cs typeface="Times New Roman" pitchFamily="18" charset="0"/>
              </a:rPr>
              <a:t>trabecular</a:t>
            </a:r>
            <a:r>
              <a:rPr lang="en-US" sz="2700" dirty="0" smtClean="0">
                <a:latin typeface="Times New Roman" pitchFamily="18" charset="0"/>
                <a:cs typeface="Times New Roman" pitchFamily="18" charset="0"/>
              </a:rPr>
              <a:t> bone pattern may be granular.</a:t>
            </a:r>
          </a:p>
          <a:p>
            <a:pPr marL="274320" indent="-274320" eaLnBrk="1" fontAlgn="auto" hangingPunct="1">
              <a:spcAft>
                <a:spcPts val="0"/>
              </a:spcAft>
              <a:buClr>
                <a:schemeClr val="accent3"/>
              </a:buClr>
              <a:buFont typeface="Wingdings 2"/>
              <a:buChar char=""/>
              <a:defRPr/>
            </a:pPr>
            <a:endParaRPr lang="en-US" sz="27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Cortical boundaries may be thinner or less apparent</a:t>
            </a:r>
            <a:r>
              <a:rPr lang="en-US" sz="2700" dirty="0" smtClean="0">
                <a:latin typeface="Papyrus" pitchFamily="66" charset="0"/>
              </a:rPr>
              <a:t>.</a:t>
            </a:r>
          </a:p>
          <a:p>
            <a:pPr marL="274320" indent="-274320" eaLnBrk="1" fontAlgn="auto" hangingPunct="1">
              <a:spcAft>
                <a:spcPts val="0"/>
              </a:spcAft>
              <a:buClr>
                <a:schemeClr val="accent3"/>
              </a:buClr>
              <a:buFont typeface="Wingdings 2"/>
              <a:buChar char=""/>
              <a:defRPr/>
            </a:pPr>
            <a:endParaRPr lang="en-US" sz="2400" dirty="0" smtClean="0">
              <a:latin typeface="Papyrus" pitchFamily="66" charset="0"/>
            </a:endParaRPr>
          </a:p>
          <a:p>
            <a:pPr marL="274320" indent="-274320" eaLnBrk="1" fontAlgn="auto" hangingPunct="1">
              <a:spcAft>
                <a:spcPts val="0"/>
              </a:spcAft>
              <a:buClr>
                <a:schemeClr val="accent3"/>
              </a:buClr>
              <a:buFont typeface="Wingdings 2"/>
              <a:buChar char=""/>
              <a:defRPr/>
            </a:pPr>
            <a:endParaRPr lang="en-US" dirty="0"/>
          </a:p>
        </p:txBody>
      </p:sp>
      <p:pic>
        <p:nvPicPr>
          <p:cNvPr id="5" name="Picture 2"/>
          <p:cNvPicPr>
            <a:picLocks noChangeAspect="1" noChangeArrowheads="1"/>
          </p:cNvPicPr>
          <p:nvPr/>
        </p:nvPicPr>
        <p:blipFill>
          <a:blip r:embed="rId2"/>
          <a:srcRect l="7463" t="44572" r="2985" b="25342"/>
          <a:stretch>
            <a:fillRect/>
          </a:stretch>
        </p:blipFill>
        <p:spPr bwMode="auto">
          <a:xfrm>
            <a:off x="2514600" y="4648200"/>
            <a:ext cx="43434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marL="274320" indent="-274320" eaLnBrk="1" fontAlgn="auto" hangingPunct="1">
              <a:spcAft>
                <a:spcPts val="0"/>
              </a:spcAft>
              <a:buClr>
                <a:schemeClr val="accent3"/>
              </a:buClr>
              <a:buFont typeface="Wingdings 2"/>
              <a:buNone/>
              <a:defRPr/>
            </a:pPr>
            <a:r>
              <a:rPr lang="en-US" sz="3200" dirty="0" smtClean="0">
                <a:solidFill>
                  <a:schemeClr val="accent1">
                    <a:lumMod val="75000"/>
                  </a:schemeClr>
                </a:solidFill>
                <a:latin typeface="Times New Roman" pitchFamily="18" charset="0"/>
                <a:cs typeface="Times New Roman" pitchFamily="18" charset="0"/>
              </a:rPr>
              <a:t>Teeth.</a:t>
            </a:r>
          </a:p>
          <a:p>
            <a:pPr marL="274320" indent="-274320"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Hypoplasia and hypocalcification of the teeth</a:t>
            </a:r>
          </a:p>
          <a:p>
            <a:pPr marL="274320" indent="-274320" eaLnBrk="1" fontAlgn="auto" hangingPunct="1">
              <a:spcAft>
                <a:spcPts val="0"/>
              </a:spcAft>
              <a:buClr>
                <a:schemeClr val="accent3"/>
              </a:buClr>
              <a:buFont typeface="Wingdings 2"/>
              <a:buChar char=""/>
              <a:defRPr/>
            </a:pPr>
            <a:endParaRPr lang="en-US" sz="27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Loss of radiographic evidence of enamel - rarely. </a:t>
            </a:r>
          </a:p>
          <a:p>
            <a:pPr marL="274320" indent="-274320" eaLnBrk="1" fontAlgn="auto" hangingPunct="1">
              <a:spcAft>
                <a:spcPts val="0"/>
              </a:spcAft>
              <a:buClr>
                <a:schemeClr val="accent3"/>
              </a:buClr>
              <a:buFont typeface="Wingdings 2"/>
              <a:buChar char=""/>
              <a:defRPr/>
            </a:pPr>
            <a:endParaRPr lang="en-US" sz="27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The lamina dura may be absent or left apparent in instances of bone sclerosis .</a:t>
            </a:r>
          </a:p>
          <a:p>
            <a:pPr marL="274320" indent="-274320" eaLnBrk="1" fontAlgn="auto" hangingPunct="1">
              <a:spcAft>
                <a:spcPts val="0"/>
              </a:spcAft>
              <a:buClr>
                <a:schemeClr val="accent3"/>
              </a:buClr>
              <a:buFont typeface="Wingdings 2"/>
              <a:buNone/>
              <a:defRPr/>
            </a:pPr>
            <a:endParaRPr lang="en-US" sz="2700" dirty="0">
              <a:latin typeface="Papyrus" pitchFamily="66" charset="0"/>
            </a:endParaRPr>
          </a:p>
        </p:txBody>
      </p:sp>
      <p:pic>
        <p:nvPicPr>
          <p:cNvPr id="4" name="Picture 2"/>
          <p:cNvPicPr>
            <a:picLocks noChangeAspect="1" noChangeArrowheads="1"/>
          </p:cNvPicPr>
          <p:nvPr/>
        </p:nvPicPr>
        <p:blipFill>
          <a:blip r:embed="rId2"/>
          <a:srcRect l="7463" t="8914" b="56541"/>
          <a:stretch>
            <a:fillRect/>
          </a:stretch>
        </p:blipFill>
        <p:spPr bwMode="auto">
          <a:xfrm>
            <a:off x="2514600" y="4572000"/>
            <a:ext cx="44196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marL="274320" indent="-274320" eaLnBrk="1" fontAlgn="auto" hangingPunct="1">
              <a:spcAft>
                <a:spcPts val="0"/>
              </a:spcAft>
              <a:buClr>
                <a:schemeClr val="accent3"/>
              </a:buClr>
              <a:buFont typeface="Wingdings 2"/>
              <a:buNone/>
              <a:defRPr/>
            </a:pPr>
            <a:r>
              <a:rPr lang="en-US" sz="2800" b="1" dirty="0" smtClean="0">
                <a:solidFill>
                  <a:schemeClr val="accent1">
                    <a:lumMod val="75000"/>
                  </a:schemeClr>
                </a:solidFill>
                <a:latin typeface="Papyrus" pitchFamily="66" charset="0"/>
              </a:rPr>
              <a:t>Laboratories: </a:t>
            </a:r>
          </a:p>
          <a:p>
            <a:pPr marL="274320" indent="-274320" eaLnBrk="1" fontAlgn="auto" hangingPunct="1">
              <a:spcAft>
                <a:spcPts val="0"/>
              </a:spcAft>
              <a:buClr>
                <a:schemeClr val="accent3"/>
              </a:buClr>
              <a:buFont typeface="Wingdings 2"/>
              <a:buNone/>
              <a:defRPr/>
            </a:pPr>
            <a:endParaRPr lang="en-US" sz="2800" b="1" dirty="0" smtClean="0">
              <a:solidFill>
                <a:schemeClr val="accent1">
                  <a:lumMod val="75000"/>
                </a:schemeClr>
              </a:solidFill>
              <a:latin typeface="Papyrus" pitchFamily="66" charset="0"/>
            </a:endParaRPr>
          </a:p>
          <a:p>
            <a:pPr marL="274320" indent="-274320"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Elevated urea </a:t>
            </a:r>
          </a:p>
          <a:p>
            <a:pPr marL="274320" indent="-274320"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Elevated phosphate </a:t>
            </a:r>
          </a:p>
          <a:p>
            <a:pPr marL="274320" indent="-274320"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Elevated alkaline phosphatase </a:t>
            </a:r>
          </a:p>
          <a:p>
            <a:pPr marL="274320" indent="-274320"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Elevated PTH </a:t>
            </a:r>
          </a:p>
          <a:p>
            <a:pPr marL="274320" indent="-274320" eaLnBrk="1" fontAlgn="auto" hangingPunct="1">
              <a:spcAft>
                <a:spcPts val="0"/>
              </a:spcAft>
              <a:buClr>
                <a:schemeClr val="accent3"/>
              </a:buClr>
              <a:buFont typeface="Wingdings 2"/>
              <a:buChar char=""/>
              <a:defRPr/>
            </a:pPr>
            <a:r>
              <a:rPr lang="en-US" sz="2700" dirty="0" smtClean="0">
                <a:latin typeface="Times New Roman" pitchFamily="18" charset="0"/>
                <a:cs typeface="Times New Roman" pitchFamily="18" charset="0"/>
              </a:rPr>
              <a:t>Decreased Calcium </a:t>
            </a:r>
          </a:p>
          <a:p>
            <a:pPr marL="274320" indent="-274320" eaLnBrk="1" fontAlgn="auto" hangingPunct="1">
              <a:spcAft>
                <a:spcPts val="0"/>
              </a:spcAft>
              <a:buClr>
                <a:schemeClr val="accent3"/>
              </a:buClr>
              <a:buFont typeface="Wingdings 2" pitchFamily="18" charset="2"/>
              <a:buNone/>
              <a:defRPr/>
            </a:pPr>
            <a:endParaRPr lang="en-US" sz="2700" dirty="0" smtClean="0">
              <a:latin typeface="Papyrus" pitchFamily="66" charset="0"/>
            </a:endParaRP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2800" b="1" dirty="0" smtClean="0">
                <a:solidFill>
                  <a:schemeClr val="accent1">
                    <a:lumMod val="75000"/>
                  </a:schemeClr>
                </a:solidFill>
                <a:latin typeface="Papyrus" pitchFamily="66" charset="0"/>
                <a:ea typeface="+mn-ea"/>
                <a:cs typeface="+mn-cs"/>
              </a:rPr>
              <a:t>TREATMENT : </a:t>
            </a:r>
            <a:endParaRPr lang="en-US" sz="2800" b="1" dirty="0">
              <a:solidFill>
                <a:schemeClr val="accent1">
                  <a:lumMod val="75000"/>
                </a:schemeClr>
              </a:solidFill>
              <a:latin typeface="Papyrus" pitchFamily="66" charset="0"/>
              <a:ea typeface="+mn-ea"/>
              <a:cs typeface="+mn-cs"/>
            </a:endParaRPr>
          </a:p>
        </p:txBody>
      </p:sp>
      <p:sp>
        <p:nvSpPr>
          <p:cNvPr id="106499" name="Content Placeholder 2"/>
          <p:cNvSpPr>
            <a:spLocks noGrp="1"/>
          </p:cNvSpPr>
          <p:nvPr>
            <p:ph idx="1"/>
          </p:nvPr>
        </p:nvSpPr>
        <p:spPr/>
        <p:txBody>
          <a:bodyPr/>
          <a:lstStyle/>
          <a:p>
            <a:pPr eaLnBrk="1" hangingPunct="1"/>
            <a:r>
              <a:rPr lang="en-US" sz="2700" dirty="0" smtClean="0">
                <a:latin typeface="Times New Roman" pitchFamily="18" charset="0"/>
                <a:cs typeface="Times New Roman" pitchFamily="18" charset="0"/>
              </a:rPr>
              <a:t>Dietary phosphorus restriction- to 800-1000 mg daily when the serum phosphorus level is &gt; 5.5 mg/dl (1.78 </a:t>
            </a:r>
            <a:r>
              <a:rPr lang="en-US" sz="2700" dirty="0" err="1" smtClean="0">
                <a:latin typeface="Times New Roman" pitchFamily="18" charset="0"/>
                <a:cs typeface="Times New Roman" pitchFamily="18" charset="0"/>
              </a:rPr>
              <a:t>mmol</a:t>
            </a:r>
            <a:r>
              <a:rPr lang="en-US" sz="2700" dirty="0" smtClean="0">
                <a:latin typeface="Times New Roman" pitchFamily="18" charset="0"/>
                <a:cs typeface="Times New Roman" pitchFamily="18" charset="0"/>
              </a:rPr>
              <a:t>/L )</a:t>
            </a:r>
          </a:p>
          <a:p>
            <a:pPr eaLnBrk="1" hangingPunct="1"/>
            <a:endParaRPr lang="en-US" sz="2700" dirty="0" smtClean="0">
              <a:latin typeface="Times New Roman" pitchFamily="18" charset="0"/>
              <a:cs typeface="Times New Roman" pitchFamily="18" charset="0"/>
            </a:endParaRPr>
          </a:p>
          <a:p>
            <a:pPr eaLnBrk="1" hangingPunct="1"/>
            <a:r>
              <a:rPr lang="en-US" sz="2700" dirty="0" smtClean="0">
                <a:latin typeface="Times New Roman" pitchFamily="18" charset="0"/>
                <a:cs typeface="Times New Roman" pitchFamily="18" charset="0"/>
              </a:rPr>
              <a:t>Phosphate binders: to limit the absorption of dietary phosphorus</a:t>
            </a:r>
          </a:p>
          <a:p>
            <a:pPr eaLnBrk="1" hangingPunct="1"/>
            <a:endParaRPr lang="en-US" sz="2700" dirty="0" smtClean="0">
              <a:latin typeface="Times New Roman" pitchFamily="18" charset="0"/>
              <a:cs typeface="Times New Roman" pitchFamily="18" charset="0"/>
            </a:endParaRPr>
          </a:p>
          <a:p>
            <a:pPr eaLnBrk="1" hangingPunct="1"/>
            <a:r>
              <a:rPr lang="fi-FI" sz="2700" dirty="0" smtClean="0">
                <a:latin typeface="Times New Roman" pitchFamily="18" charset="0"/>
                <a:cs typeface="Times New Roman" pitchFamily="18" charset="0"/>
              </a:rPr>
              <a:t>Vitamin D 1,00,000-2,00,000 I.U./ day</a:t>
            </a:r>
            <a:endParaRPr lang="en-US" sz="27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a:bodyPr>
          <a:lstStyle/>
          <a:p>
            <a:r>
              <a:rPr lang="en-US" dirty="0" smtClean="0"/>
              <a:t>FOLs form a diverse wide spectrum of lesions, which are still evolving; in their </a:t>
            </a:r>
            <a:r>
              <a:rPr lang="en-US" dirty="0" err="1" smtClean="0"/>
              <a:t>classications</a:t>
            </a:r>
            <a:r>
              <a:rPr lang="en-US" dirty="0" smtClean="0"/>
              <a:t>. </a:t>
            </a:r>
          </a:p>
          <a:p>
            <a:r>
              <a:rPr lang="en-US" dirty="0" smtClean="0"/>
              <a:t>  Dentist  usually come across intra-oral lesions at various stages and  many of them can be managed easily by routine surgical modalities.</a:t>
            </a:r>
          </a:p>
          <a:p>
            <a:r>
              <a:rPr lang="en-US" dirty="0" smtClean="0"/>
              <a:t> Certain lesions show aggressive nature and  involve mid-face and </a:t>
            </a:r>
            <a:r>
              <a:rPr lang="en-US" dirty="0" err="1" smtClean="0"/>
              <a:t>sino</a:t>
            </a:r>
            <a:r>
              <a:rPr lang="en-US" dirty="0" smtClean="0"/>
              <a:t>-nasal areas. Such cases will need a multi-disciplinary approach for optimal treatment out-comes.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Refrences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RAVIKIRAN ONGOLE , PRAVEEN R.N. TEXTBOOK OF ORAL MEDICINE,ORAL DIAGNOSIS AND ORAL RADIOLOGY;3</a:t>
            </a:r>
            <a:r>
              <a:rPr lang="en-US" baseline="30000" dirty="0" smtClean="0"/>
              <a:t>rd</a:t>
            </a:r>
            <a:r>
              <a:rPr lang="en-US" dirty="0" smtClean="0"/>
              <a:t> EDITION 2021</a:t>
            </a:r>
          </a:p>
          <a:p>
            <a:r>
              <a:rPr lang="en-US" dirty="0" smtClean="0"/>
              <a:t> ORAL RADIOLOGY, STUART C. WHITE AND MICHAEL J. PHAROAH .PRINCIPLES &amp; INTERPRETATION, 8</a:t>
            </a:r>
            <a:r>
              <a:rPr lang="en-US" baseline="30000" dirty="0" smtClean="0"/>
              <a:t>TH</a:t>
            </a:r>
            <a:r>
              <a:rPr lang="en-US" dirty="0" smtClean="0"/>
              <a:t> EDITION 2018</a:t>
            </a:r>
          </a:p>
          <a:p>
            <a:r>
              <a:rPr lang="en-US" dirty="0" smtClean="0"/>
              <a:t>FRENY R. KARJODKAR. ESSENTIALS OF ORAL &amp; MAXILLOFACIAL RADIOLOGY 2</a:t>
            </a:r>
            <a:r>
              <a:rPr lang="en-US" baseline="30000" dirty="0" smtClean="0"/>
              <a:t>ND</a:t>
            </a:r>
            <a:r>
              <a:rPr lang="en-US" dirty="0" smtClean="0"/>
              <a:t> EDITION 2019</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Probable Questions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Describe Fibro-osseous lesions of the </a:t>
            </a:r>
            <a:r>
              <a:rPr lang="en-US" sz="2800" dirty="0" err="1" smtClean="0">
                <a:latin typeface="Times New Roman" pitchFamily="18" charset="0"/>
                <a:cs typeface="Times New Roman" pitchFamily="18" charset="0"/>
              </a:rPr>
              <a:t>jaws.Discuss</a:t>
            </a:r>
            <a:r>
              <a:rPr lang="en-US" sz="2800" dirty="0" smtClean="0">
                <a:latin typeface="Times New Roman" pitchFamily="18" charset="0"/>
                <a:cs typeface="Times New Roman" pitchFamily="18" charset="0"/>
              </a:rPr>
              <a:t>  the clinical &amp; Radiographic features of Fibrous Dysplasia </a:t>
            </a:r>
          </a:p>
          <a:p>
            <a:r>
              <a:rPr lang="en-US" sz="2800" dirty="0" smtClean="0">
                <a:latin typeface="Times New Roman" pitchFamily="18" charset="0"/>
                <a:cs typeface="Times New Roman" pitchFamily="18" charset="0"/>
              </a:rPr>
              <a:t> Radiographic features of </a:t>
            </a:r>
            <a:r>
              <a:rPr lang="en-US" sz="2800" dirty="0" err="1" smtClean="0">
                <a:latin typeface="Times New Roman" pitchFamily="18" charset="0"/>
                <a:cs typeface="Times New Roman" pitchFamily="18" charset="0"/>
              </a:rPr>
              <a:t>Periapical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Cemental</a:t>
            </a:r>
            <a:r>
              <a:rPr lang="en-US" sz="2800" dirty="0" smtClean="0">
                <a:latin typeface="Times New Roman" pitchFamily="18" charset="0"/>
                <a:cs typeface="Times New Roman" pitchFamily="18" charset="0"/>
              </a:rPr>
              <a:t> Dysplasia</a:t>
            </a:r>
          </a:p>
          <a:p>
            <a:r>
              <a:rPr lang="en-US" sz="2800" dirty="0" smtClean="0">
                <a:latin typeface="Times New Roman" pitchFamily="18" charset="0"/>
                <a:cs typeface="Times New Roman" pitchFamily="18" charset="0"/>
              </a:rPr>
              <a:t>Clinical &amp; Radiographic features of </a:t>
            </a:r>
            <a:r>
              <a:rPr lang="en-US" sz="2800" dirty="0" err="1" smtClean="0">
                <a:latin typeface="Times New Roman" pitchFamily="18" charset="0"/>
                <a:cs typeface="Times New Roman" pitchFamily="18" charset="0"/>
              </a:rPr>
              <a:t>Pagets</a:t>
            </a:r>
            <a:r>
              <a:rPr lang="en-US" sz="2800" dirty="0" smtClean="0">
                <a:latin typeface="Times New Roman" pitchFamily="18" charset="0"/>
                <a:cs typeface="Times New Roman" pitchFamily="18" charset="0"/>
              </a:rPr>
              <a:t> disease </a:t>
            </a:r>
          </a:p>
          <a:p>
            <a:r>
              <a:rPr lang="en-US" sz="2800" dirty="0" err="1" smtClean="0">
                <a:latin typeface="Times New Roman" pitchFamily="18" charset="0"/>
                <a:cs typeface="Times New Roman" pitchFamily="18" charset="0"/>
              </a:rPr>
              <a:t>Cherubisum</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Renal </a:t>
            </a:r>
            <a:r>
              <a:rPr lang="en-US" sz="2800" dirty="0" err="1" smtClean="0">
                <a:latin typeface="Times New Roman" pitchFamily="18" charset="0"/>
                <a:cs typeface="Times New Roman" pitchFamily="18" charset="0"/>
              </a:rPr>
              <a:t>Osteodystrophy</a:t>
            </a:r>
            <a:r>
              <a:rPr lang="en-US" sz="2800" dirty="0" smtClean="0">
                <a:latin typeface="Times New Roman" pitchFamily="18" charset="0"/>
                <a:cs typeface="Times New Roman" pitchFamily="18" charset="0"/>
              </a:rPr>
              <a:t> </a:t>
            </a:r>
          </a:p>
          <a:p>
            <a:endParaRPr lang="en-US" sz="28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8686800" cy="838200"/>
          </a:xfrm>
        </p:spPr>
        <p:txBody>
          <a:bodyPr>
            <a:noAutofit/>
          </a:bodyPr>
          <a:lstStyle/>
          <a:p>
            <a:pPr algn="ctr"/>
            <a:r>
              <a:rPr lang="en-US" sz="6600" dirty="0" smtClean="0"/>
              <a:t>Thank you</a:t>
            </a:r>
            <a:endParaRPr lang="en-US" sz="6600" dirty="0"/>
          </a:p>
        </p:txBody>
      </p:sp>
      <p:sp>
        <p:nvSpPr>
          <p:cNvPr id="3" name="Content Placeholder 2"/>
          <p:cNvSpPr>
            <a:spLocks noGrp="1"/>
          </p:cNvSpPr>
          <p:nvPr>
            <p:ph idx="1"/>
          </p:nvPr>
        </p:nvSpPr>
        <p:spPr>
          <a:xfrm>
            <a:off x="0" y="457200"/>
            <a:ext cx="9525000" cy="4525963"/>
          </a:xfrm>
        </p:spPr>
        <p:txBody>
          <a:bodyPr/>
          <a:lstStyle/>
          <a:p>
            <a:pPr>
              <a:buNone/>
            </a:pPr>
            <a:r>
              <a:rPr lang="en-US" b="1" dirty="0" smtClean="0"/>
              <a:t>                   </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10000"/>
          </a:bodyPr>
          <a:lstStyle/>
          <a:p>
            <a:pPr>
              <a:buNone/>
            </a:pPr>
            <a:r>
              <a:rPr lang="en-US" b="1" u="sng" dirty="0" smtClean="0"/>
              <a:t>PERIAPICAL CEMENTO‐OSSEOUS DYSPLASIA:</a:t>
            </a:r>
            <a:endParaRPr lang="en-US" dirty="0" smtClean="0"/>
          </a:p>
          <a:p>
            <a:r>
              <a:rPr lang="en-US" dirty="0" err="1" smtClean="0"/>
              <a:t>Periapical</a:t>
            </a:r>
            <a:r>
              <a:rPr lang="en-US" dirty="0" smtClean="0"/>
              <a:t> </a:t>
            </a:r>
            <a:r>
              <a:rPr lang="en-US" dirty="0" err="1" smtClean="0"/>
              <a:t>cemento</a:t>
            </a:r>
            <a:r>
              <a:rPr lang="en-US" dirty="0" smtClean="0"/>
              <a:t>-osseous dysplasia (PCOD) and focal </a:t>
            </a:r>
            <a:r>
              <a:rPr lang="en-US" dirty="0" err="1" smtClean="0"/>
              <a:t>cemento</a:t>
            </a:r>
            <a:r>
              <a:rPr lang="en-US" dirty="0" smtClean="0"/>
              <a:t>-osseous dysplasia (FCOD) represent the most common fibro-osseous lesions of the jaws</a:t>
            </a:r>
            <a:endParaRPr lang="en-US" baseline="30000" dirty="0" smtClean="0"/>
          </a:p>
          <a:p>
            <a:pPr>
              <a:buNone/>
            </a:pPr>
            <a:r>
              <a:rPr lang="en-US" b="1" dirty="0" smtClean="0"/>
              <a:t>CLINICALPRESENTATION: </a:t>
            </a:r>
            <a:br>
              <a:rPr lang="en-US" b="1" dirty="0" smtClean="0"/>
            </a:br>
            <a:endParaRPr lang="en-US" dirty="0" smtClean="0"/>
          </a:p>
          <a:p>
            <a:r>
              <a:rPr lang="en-US" dirty="0" err="1" smtClean="0"/>
              <a:t>Periapical</a:t>
            </a:r>
            <a:r>
              <a:rPr lang="en-US" dirty="0" smtClean="0"/>
              <a:t> </a:t>
            </a:r>
            <a:r>
              <a:rPr lang="en-US" dirty="0" err="1" smtClean="0"/>
              <a:t>cemento</a:t>
            </a:r>
            <a:r>
              <a:rPr lang="en-US" dirty="0" smtClean="0"/>
              <a:t>-osseous dysplasia</a:t>
            </a:r>
            <a:r>
              <a:rPr lang="en-US" i="1" dirty="0" smtClean="0"/>
              <a:t> </a:t>
            </a:r>
            <a:r>
              <a:rPr lang="en-US" dirty="0" smtClean="0"/>
              <a:t>(PCOD) is an asymptomatic benign lesion. The</a:t>
            </a:r>
            <a:r>
              <a:rPr lang="en-US" i="1" dirty="0" smtClean="0"/>
              <a:t> </a:t>
            </a:r>
            <a:r>
              <a:rPr lang="en-US" dirty="0" smtClean="0"/>
              <a:t>term </a:t>
            </a:r>
            <a:r>
              <a:rPr lang="en-US" dirty="0" err="1" smtClean="0"/>
              <a:t>cementoma</a:t>
            </a:r>
            <a:r>
              <a:rPr lang="en-US" i="1" dirty="0" smtClean="0"/>
              <a:t> </a:t>
            </a:r>
            <a:r>
              <a:rPr lang="en-US" dirty="0" smtClean="0"/>
              <a:t>is often used for this condition,</a:t>
            </a:r>
            <a:r>
              <a:rPr lang="en-US" i="1" dirty="0" smtClean="0"/>
              <a:t> </a:t>
            </a:r>
            <a:r>
              <a:rPr lang="en-US" dirty="0" smtClean="0"/>
              <a:t>although, it is not a neoplasm. PCOD occurs</a:t>
            </a:r>
            <a:r>
              <a:rPr lang="en-US" i="1" dirty="0" smtClean="0"/>
              <a:t> </a:t>
            </a:r>
            <a:r>
              <a:rPr lang="en-US" dirty="0" smtClean="0"/>
              <a:t>most commonly in the anterior mandible of</a:t>
            </a:r>
            <a:r>
              <a:rPr lang="en-US" i="1" dirty="0" smtClean="0"/>
              <a:t> </a:t>
            </a:r>
            <a:r>
              <a:rPr lang="en-US" dirty="0" smtClean="0"/>
              <a:t>patients older than 30 years of age</a:t>
            </a:r>
          </a:p>
          <a:p>
            <a:r>
              <a:rPr lang="en-US" dirty="0" smtClean="0"/>
              <a:t>It is more</a:t>
            </a:r>
            <a:r>
              <a:rPr lang="en-US" i="1" dirty="0" smtClean="0"/>
              <a:t> </a:t>
            </a:r>
            <a:r>
              <a:rPr lang="en-US" dirty="0" smtClean="0"/>
              <a:t>common in women than in men, and there is a</a:t>
            </a:r>
            <a:r>
              <a:rPr lang="en-US" i="1" dirty="0" smtClean="0"/>
              <a:t> </a:t>
            </a:r>
            <a:r>
              <a:rPr lang="en-US" dirty="0" smtClean="0"/>
              <a:t>predominance in black women . </a:t>
            </a:r>
          </a:p>
          <a:p>
            <a:r>
              <a:rPr lang="en-US" dirty="0" smtClean="0"/>
              <a:t>Related teeth are</a:t>
            </a:r>
            <a:r>
              <a:rPr lang="en-US" i="1" dirty="0" smtClean="0"/>
              <a:t> </a:t>
            </a:r>
            <a:r>
              <a:rPr lang="en-US" dirty="0" smtClean="0"/>
              <a:t>almost invariably vital</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Radiographic Features</a:t>
            </a:r>
            <a:endParaRPr lang="en-US" dirty="0"/>
          </a:p>
        </p:txBody>
      </p:sp>
      <p:sp>
        <p:nvSpPr>
          <p:cNvPr id="3" name="Content Placeholder 2"/>
          <p:cNvSpPr>
            <a:spLocks noGrp="1"/>
          </p:cNvSpPr>
          <p:nvPr>
            <p:ph idx="1"/>
          </p:nvPr>
        </p:nvSpPr>
        <p:spPr/>
        <p:txBody>
          <a:bodyPr>
            <a:normAutofit/>
          </a:bodyPr>
          <a:lstStyle/>
          <a:p>
            <a:r>
              <a:rPr lang="en-US" dirty="0" smtClean="0"/>
              <a:t>PCOD appears in radiographs taken for other reasons . It displays three different characteristics according to its period. In the first period, which is also called </a:t>
            </a:r>
            <a:r>
              <a:rPr lang="en-US" dirty="0" err="1" smtClean="0"/>
              <a:t>osteolytic</a:t>
            </a:r>
            <a:r>
              <a:rPr lang="en-US" dirty="0" smtClean="0"/>
              <a:t> period</a:t>
            </a:r>
          </a:p>
          <a:p>
            <a:r>
              <a:rPr lang="en-US" dirty="0" smtClean="0"/>
              <a:t>In the second period, which may also be called as </a:t>
            </a:r>
            <a:r>
              <a:rPr lang="en-US" dirty="0" err="1" smtClean="0"/>
              <a:t>cementoblastic</a:t>
            </a:r>
            <a:r>
              <a:rPr lang="en-US" dirty="0" smtClean="0"/>
              <a:t> period or intermediate period, small calcifications occur within the lesion. A mixed radiolucent and </a:t>
            </a:r>
            <a:r>
              <a:rPr lang="en-US" dirty="0" err="1" smtClean="0"/>
              <a:t>radiopaque</a:t>
            </a:r>
            <a:r>
              <a:rPr lang="en-US" dirty="0" smtClean="0"/>
              <a:t> appearance emerges. </a:t>
            </a:r>
          </a:p>
          <a:p>
            <a:r>
              <a:rPr lang="en-US" dirty="0" smtClean="0"/>
              <a:t>In the third period, lesions display massive calcifications.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E:\imp\My Documents\Downloads\pcod.jpg"/>
          <p:cNvPicPr>
            <a:picLocks noGrp="1" noChangeAspect="1" noChangeArrowheads="1"/>
          </p:cNvPicPr>
          <p:nvPr>
            <p:ph idx="1"/>
          </p:nvPr>
        </p:nvPicPr>
        <p:blipFill>
          <a:blip r:embed="rId2"/>
          <a:srcRect/>
          <a:stretch>
            <a:fillRect/>
          </a:stretch>
        </p:blipFill>
        <p:spPr bwMode="auto">
          <a:xfrm>
            <a:off x="1447800" y="2073116"/>
            <a:ext cx="5943600" cy="39128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u="sng" dirty="0" smtClean="0"/>
              <a:t>FLORID CEMENTO‐OSSEOUS DYSPLASIA:</a:t>
            </a:r>
            <a:r>
              <a:rPr lang="en-US" sz="3200" dirty="0" smtClean="0"/>
              <a:t/>
            </a:r>
            <a:br>
              <a:rPr lang="en-US" sz="3200" dirty="0" smtClean="0"/>
            </a:br>
            <a:r>
              <a:rPr lang="en-US" sz="3200" dirty="0" smtClean="0"/>
              <a:t> </a:t>
            </a:r>
            <a:br>
              <a:rPr lang="en-US" sz="3200" dirty="0" smtClean="0"/>
            </a:br>
            <a:endParaRPr lang="en-US" sz="3200" dirty="0"/>
          </a:p>
        </p:txBody>
      </p:sp>
      <p:sp>
        <p:nvSpPr>
          <p:cNvPr id="3" name="Content Placeholder 2"/>
          <p:cNvSpPr>
            <a:spLocks noGrp="1"/>
          </p:cNvSpPr>
          <p:nvPr>
            <p:ph idx="1"/>
          </p:nvPr>
        </p:nvSpPr>
        <p:spPr>
          <a:xfrm>
            <a:off x="457200" y="1219200"/>
            <a:ext cx="8229600" cy="5105400"/>
          </a:xfrm>
        </p:spPr>
        <p:txBody>
          <a:bodyPr>
            <a:normAutofit fontScale="92500"/>
          </a:bodyPr>
          <a:lstStyle/>
          <a:p>
            <a:r>
              <a:rPr lang="en-US" dirty="0" smtClean="0"/>
              <a:t>Florid </a:t>
            </a:r>
            <a:r>
              <a:rPr lang="en-US" dirty="0" err="1" smtClean="0"/>
              <a:t>cemento</a:t>
            </a:r>
            <a:r>
              <a:rPr lang="en-US" dirty="0" smtClean="0"/>
              <a:t>-osseous dysplasia (FLCOD) has been described as a condition that usually manifests as multiple </a:t>
            </a:r>
            <a:r>
              <a:rPr lang="en-US" dirty="0" err="1" smtClean="0"/>
              <a:t>radiopaque</a:t>
            </a:r>
            <a:r>
              <a:rPr lang="en-US" dirty="0" smtClean="0"/>
              <a:t> </a:t>
            </a:r>
            <a:r>
              <a:rPr lang="en-US" dirty="0" err="1" smtClean="0"/>
              <a:t>cementum</a:t>
            </a:r>
            <a:r>
              <a:rPr lang="en-US" dirty="0" smtClean="0"/>
              <a:t>-like masses distributed throughout the jaws. This condition has also been classified as </a:t>
            </a:r>
            <a:r>
              <a:rPr lang="en-US" dirty="0" err="1" smtClean="0"/>
              <a:t>gigantiform</a:t>
            </a:r>
            <a:r>
              <a:rPr lang="en-US" dirty="0" smtClean="0"/>
              <a:t> </a:t>
            </a:r>
            <a:r>
              <a:rPr lang="en-US" dirty="0" err="1" smtClean="0"/>
              <a:t>cementoma</a:t>
            </a:r>
            <a:r>
              <a:rPr lang="en-US" dirty="0" smtClean="0"/>
              <a:t>, chronic </a:t>
            </a:r>
            <a:r>
              <a:rPr lang="en-US" dirty="0" err="1" smtClean="0"/>
              <a:t>sclerosing</a:t>
            </a:r>
            <a:r>
              <a:rPr lang="en-US" dirty="0" smtClean="0"/>
              <a:t> </a:t>
            </a:r>
            <a:r>
              <a:rPr lang="en-US" dirty="0" err="1" smtClean="0"/>
              <a:t>osteomyelitis</a:t>
            </a:r>
            <a:r>
              <a:rPr lang="en-US" dirty="0" smtClean="0"/>
              <a:t> and </a:t>
            </a:r>
            <a:r>
              <a:rPr lang="en-US" dirty="0" err="1" smtClean="0"/>
              <a:t>sclerosing</a:t>
            </a:r>
            <a:r>
              <a:rPr lang="en-US" dirty="0" smtClean="0"/>
              <a:t> </a:t>
            </a:r>
            <a:r>
              <a:rPr lang="en-US" dirty="0" err="1" smtClean="0"/>
              <a:t>osteitis</a:t>
            </a:r>
            <a:r>
              <a:rPr lang="en-US" dirty="0" smtClean="0"/>
              <a:t>.</a:t>
            </a:r>
          </a:p>
          <a:p>
            <a:pPr>
              <a:buNone/>
            </a:pPr>
            <a:r>
              <a:rPr lang="en-US" b="1" dirty="0" smtClean="0"/>
              <a:t>CLINICAL PRESENTATION:</a:t>
            </a:r>
            <a:endParaRPr lang="en-US" dirty="0" smtClean="0"/>
          </a:p>
          <a:p>
            <a:r>
              <a:rPr lang="en-US" dirty="0" smtClean="0"/>
              <a:t>Florid </a:t>
            </a:r>
            <a:r>
              <a:rPr lang="en-US" dirty="0" err="1" smtClean="0"/>
              <a:t>cemento</a:t>
            </a:r>
            <a:r>
              <a:rPr lang="en-US" dirty="0" smtClean="0"/>
              <a:t>‐osseous dysplasia refers to a set of radiolucent‐</a:t>
            </a:r>
            <a:r>
              <a:rPr lang="en-US" dirty="0" err="1" smtClean="0"/>
              <a:t>radiopaque</a:t>
            </a:r>
            <a:r>
              <a:rPr lang="en-US" dirty="0" smtClean="0"/>
              <a:t> </a:t>
            </a:r>
            <a:r>
              <a:rPr lang="en-US" dirty="0" err="1" smtClean="0"/>
              <a:t>periapical</a:t>
            </a:r>
            <a:r>
              <a:rPr lang="en-US" dirty="0" smtClean="0"/>
              <a:t> and </a:t>
            </a:r>
            <a:r>
              <a:rPr lang="en-US" dirty="0" err="1" smtClean="0"/>
              <a:t>interradicular</a:t>
            </a:r>
            <a:r>
              <a:rPr lang="en-US" dirty="0" smtClean="0"/>
              <a:t> lesions involving the mandible bilaterally and sometimes the maxilla. It is basically an extended form of </a:t>
            </a:r>
            <a:r>
              <a:rPr lang="en-US" dirty="0" err="1" smtClean="0"/>
              <a:t>periapical</a:t>
            </a:r>
            <a:r>
              <a:rPr lang="en-US" dirty="0" smtClean="0"/>
              <a:t> </a:t>
            </a:r>
            <a:r>
              <a:rPr lang="en-US" dirty="0" err="1" smtClean="0"/>
              <a:t>cemento</a:t>
            </a:r>
            <a:r>
              <a:rPr lang="en-US" dirty="0" smtClean="0"/>
              <a:t>‐osseous dysplasia. These lesions are also asymptomatic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b="1" dirty="0" smtClean="0"/>
              <a:t>RADIOGRAPHIC FEATURES:</a:t>
            </a:r>
            <a:endParaRPr lang="en-US" dirty="0" smtClean="0"/>
          </a:p>
          <a:p>
            <a:r>
              <a:rPr lang="en-US" dirty="0" err="1" smtClean="0"/>
              <a:t>Radiographically</a:t>
            </a:r>
            <a:r>
              <a:rPr lang="en-US" dirty="0" smtClean="0"/>
              <a:t>, the lesions appear as multiple sclerotic</a:t>
            </a:r>
          </a:p>
          <a:p>
            <a:r>
              <a:rPr lang="en-US" dirty="0" err="1" smtClean="0"/>
              <a:t>radiographically</a:t>
            </a:r>
            <a:r>
              <a:rPr lang="en-US" dirty="0" smtClean="0"/>
              <a:t> demonstrable </a:t>
            </a:r>
            <a:r>
              <a:rPr lang="en-US" dirty="0" err="1" smtClean="0"/>
              <a:t>opacification</a:t>
            </a:r>
            <a:r>
              <a:rPr lang="en-US" dirty="0" smtClean="0"/>
              <a:t>, FCOD often displays very little fibrotic </a:t>
            </a:r>
            <a:r>
              <a:rPr lang="en-US" dirty="0" err="1" smtClean="0"/>
              <a:t>stroma</a:t>
            </a:r>
            <a:r>
              <a:rPr lang="en-US" dirty="0" smtClean="0"/>
              <a:t> with thick curvilinear </a:t>
            </a:r>
            <a:r>
              <a:rPr lang="en-US" dirty="0" err="1" smtClean="0"/>
              <a:t>trabeculae</a:t>
            </a:r>
            <a:r>
              <a:rPr lang="en-US" dirty="0" smtClean="0"/>
              <a:t> (‘‘ginger root’’ pattern) or irregularly shaped </a:t>
            </a:r>
            <a:r>
              <a:rPr lang="en-US" dirty="0" err="1" smtClean="0"/>
              <a:t>cementum</a:t>
            </a:r>
            <a:r>
              <a:rPr lang="en-US" dirty="0" smtClean="0"/>
              <a:t>-like masses, located in the maxilla or mandible.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E:\imp\My Documents\Downloads\fcod.jpg"/>
          <p:cNvPicPr>
            <a:picLocks noGrp="1" noChangeAspect="1" noChangeArrowheads="1"/>
          </p:cNvPicPr>
          <p:nvPr>
            <p:ph idx="1"/>
          </p:nvPr>
        </p:nvPicPr>
        <p:blipFill>
          <a:blip r:embed="rId2"/>
          <a:srcRect/>
          <a:stretch>
            <a:fillRect/>
          </a:stretch>
        </p:blipFill>
        <p:spPr bwMode="auto">
          <a:xfrm>
            <a:off x="1143000" y="2049620"/>
            <a:ext cx="6795460" cy="412257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          </a:t>
            </a:r>
            <a:r>
              <a:rPr lang="en-US" b="1" dirty="0" smtClean="0"/>
              <a:t>OSSIFYING FIBROMA</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4953000"/>
          </a:xfrm>
        </p:spPr>
        <p:txBody>
          <a:bodyPr>
            <a:normAutofit fontScale="92500"/>
          </a:bodyPr>
          <a:lstStyle/>
          <a:p>
            <a:r>
              <a:rPr lang="en-US" b="1" dirty="0" err="1" smtClean="0"/>
              <a:t>Pindborg,J.J</a:t>
            </a:r>
            <a:r>
              <a:rPr lang="en-US" dirty="0" smtClean="0"/>
              <a:t>(1965) stated that ossifying </a:t>
            </a:r>
            <a:r>
              <a:rPr lang="en-US" dirty="0" err="1" smtClean="0"/>
              <a:t>fibroma</a:t>
            </a:r>
            <a:r>
              <a:rPr lang="en-US" dirty="0" smtClean="0"/>
              <a:t>(OF) is one of the most common </a:t>
            </a:r>
            <a:r>
              <a:rPr lang="en-US" dirty="0" err="1" smtClean="0"/>
              <a:t>osteogenic</a:t>
            </a:r>
            <a:r>
              <a:rPr lang="en-US" dirty="0" smtClean="0"/>
              <a:t> lesions of the jaws and defines ossifying </a:t>
            </a:r>
            <a:r>
              <a:rPr lang="en-US" dirty="0" err="1" smtClean="0"/>
              <a:t>fibroma</a:t>
            </a:r>
            <a:r>
              <a:rPr lang="en-US" dirty="0" smtClean="0"/>
              <a:t> as a sharply </a:t>
            </a:r>
            <a:r>
              <a:rPr lang="en-US" dirty="0" err="1" smtClean="0"/>
              <a:t>demarcated,intraosseous</a:t>
            </a:r>
            <a:r>
              <a:rPr lang="en-US" dirty="0" smtClean="0"/>
              <a:t> benign tumor that occurs in a single bone and shows gradual transformation of a cell rich connective tissue into the bone.</a:t>
            </a:r>
          </a:p>
          <a:p>
            <a:r>
              <a:rPr lang="en-US" b="1" dirty="0" smtClean="0"/>
              <a:t>CLINICAL FEATURES:</a:t>
            </a:r>
            <a:endParaRPr lang="en-US" dirty="0" smtClean="0"/>
          </a:p>
          <a:p>
            <a:r>
              <a:rPr lang="en-US" b="1" dirty="0" smtClean="0"/>
              <a:t>Age:</a:t>
            </a:r>
            <a:r>
              <a:rPr lang="en-US" dirty="0" smtClean="0"/>
              <a:t>  Mostly seen in third to fourth decades of life</a:t>
            </a:r>
          </a:p>
          <a:p>
            <a:r>
              <a:rPr lang="en-US" b="1" dirty="0" smtClean="0"/>
              <a:t>Sex:</a:t>
            </a:r>
            <a:r>
              <a:rPr lang="en-US" dirty="0" smtClean="0"/>
              <a:t> Has predilection for females, female to male ratio 5:1</a:t>
            </a:r>
          </a:p>
          <a:p>
            <a:r>
              <a:rPr lang="en-US" b="1" dirty="0" smtClean="0"/>
              <a:t>Race:</a:t>
            </a:r>
            <a:r>
              <a:rPr lang="en-US" dirty="0" smtClean="0"/>
              <a:t> White</a:t>
            </a:r>
          </a:p>
          <a:p>
            <a:r>
              <a:rPr lang="en-US" b="1" dirty="0" smtClean="0"/>
              <a:t>Site and Location</a:t>
            </a:r>
            <a:r>
              <a:rPr lang="en-US" dirty="0" smtClean="0"/>
              <a:t>: Premolar and Molar region of the mandible.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TotalTime>
  <Words>1134</Words>
  <Application>Microsoft Office PowerPoint</Application>
  <PresentationFormat>On-screen Show (4:3)</PresentationFormat>
  <Paragraphs>126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Slide 1</vt:lpstr>
      <vt:lpstr>Slide 2</vt:lpstr>
      <vt:lpstr>Slide 3</vt:lpstr>
      <vt:lpstr>Radiographic Features</vt:lpstr>
      <vt:lpstr>Slide 5</vt:lpstr>
      <vt:lpstr>FLORID CEMENTO‐OSSEOUS DYSPLASIA:   </vt:lpstr>
      <vt:lpstr>Slide 7</vt:lpstr>
      <vt:lpstr>Slide 8</vt:lpstr>
      <vt:lpstr>               OSSIFYING FIBROMA </vt:lpstr>
      <vt:lpstr> Radiographic Features</vt:lpstr>
      <vt:lpstr>Slide 11</vt:lpstr>
      <vt:lpstr>Cherubism </vt:lpstr>
      <vt:lpstr> Clinical n radiographic features</vt:lpstr>
      <vt:lpstr>Slide 14</vt:lpstr>
      <vt:lpstr>Definitions:</vt:lpstr>
      <vt:lpstr>Slide 16</vt:lpstr>
      <vt:lpstr>        RENAL  RICKETS   (Renal osteodystrophy) </vt:lpstr>
      <vt:lpstr>Slide 18</vt:lpstr>
      <vt:lpstr>Clinical Features </vt:lpstr>
      <vt:lpstr>Radiographic Features </vt:lpstr>
      <vt:lpstr>Slide 21</vt:lpstr>
      <vt:lpstr>Slide 22</vt:lpstr>
      <vt:lpstr>Slide 23</vt:lpstr>
      <vt:lpstr>Slide 24</vt:lpstr>
      <vt:lpstr>TREATMENT : </vt:lpstr>
      <vt:lpstr>Conclusion </vt:lpstr>
      <vt:lpstr>             Refrences </vt:lpstr>
      <vt:lpstr>Probable Questions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dc:creator>
  <cp:lastModifiedBy>N</cp:lastModifiedBy>
  <cp:revision>1</cp:revision>
  <dcterms:created xsi:type="dcterms:W3CDTF">2022-06-07T09:15:41Z</dcterms:created>
  <dcterms:modified xsi:type="dcterms:W3CDTF">2022-06-07T09:17:56Z</dcterms:modified>
</cp:coreProperties>
</file>